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10287000" cx="18288000"/>
  <p:notesSz cx="6858000" cy="9144000"/>
  <p:embeddedFontLst>
    <p:embeddedFont>
      <p:font typeface="Roboto Black"/>
      <p:bold r:id="rId36"/>
      <p:boldItalic r:id="rId37"/>
    </p:embeddedFont>
    <p:embeddedFont>
      <p:font typeface="Roboto"/>
      <p:bold r:id="rId38"/>
      <p:boldItalic r:id="rId39"/>
    </p:embeddedFont>
    <p:embeddedFont>
      <p:font typeface="Playfair Display"/>
      <p:regular r:id="rId40"/>
      <p:bold r:id="rId41"/>
      <p:italic r:id="rId42"/>
      <p:boldItalic r:id="rId43"/>
    </p:embeddedFont>
    <p:embeddedFont>
      <p:font typeface="Merriweather"/>
      <p:regular r:id="rId44"/>
      <p:bold r:id="rId45"/>
      <p:italic r:id="rId46"/>
      <p:boldItalic r:id="rId47"/>
    </p:embeddedFont>
    <p:embeddedFont>
      <p:font typeface="Playfair Display Black"/>
      <p:bold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guide id="3" pos="151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C2907A1-9DDE-4ACE-967A-40F7A078D1F5}">
  <a:tblStyle styleId="{5C2907A1-9DDE-4ACE-967A-40F7A078D1F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 pos="1512"/>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layfairDisplay-regular.fntdata"/><Relationship Id="rId42" Type="http://schemas.openxmlformats.org/officeDocument/2006/relationships/font" Target="fonts/PlayfairDisplay-italic.fntdata"/><Relationship Id="rId41" Type="http://schemas.openxmlformats.org/officeDocument/2006/relationships/font" Target="fonts/PlayfairDisplay-bold.fntdata"/><Relationship Id="rId44" Type="http://schemas.openxmlformats.org/officeDocument/2006/relationships/font" Target="fonts/Merriweather-regular.fntdata"/><Relationship Id="rId43" Type="http://schemas.openxmlformats.org/officeDocument/2006/relationships/font" Target="fonts/PlayfairDisplay-boldItalic.fntdata"/><Relationship Id="rId46" Type="http://schemas.openxmlformats.org/officeDocument/2006/relationships/font" Target="fonts/Merriweather-italic.fntdata"/><Relationship Id="rId45" Type="http://schemas.openxmlformats.org/officeDocument/2006/relationships/font" Target="fonts/Merriweather-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PlayfairDisplayBlack-bold.fntdata"/><Relationship Id="rId47" Type="http://schemas.openxmlformats.org/officeDocument/2006/relationships/font" Target="fonts/Merriweather-boldItalic.fntdata"/><Relationship Id="rId49" Type="http://schemas.openxmlformats.org/officeDocument/2006/relationships/font" Target="fonts/PlayfairDisplayBlack-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RobotoBlack-boldItalic.fntdata"/><Relationship Id="rId36" Type="http://schemas.openxmlformats.org/officeDocument/2006/relationships/font" Target="fonts/RobotoBlack-bold.fntdata"/><Relationship Id="rId39" Type="http://schemas.openxmlformats.org/officeDocument/2006/relationships/font" Target="fonts/Roboto-boldItalic.fntdata"/><Relationship Id="rId38" Type="http://schemas.openxmlformats.org/officeDocument/2006/relationships/font" Target="fonts/Roboto-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hegreatercollective.com/nyc-dohmh-exploratory-analysis"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cc94eef1f5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NADA STARTS HERE</a:t>
            </a:r>
            <a:endParaRPr/>
          </a:p>
        </p:txBody>
      </p:sp>
      <p:sp>
        <p:nvSpPr>
          <p:cNvPr id="316" name="Google Shape;316;g2cc94eef1f5_0_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cc94eef1f5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g2cc94eef1f5_0_1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ce617e671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351" name="Google Shape;351;g2ce617e671b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cc94eef1f5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NADA STOP HERE, Manuel does this slide</a:t>
            </a:r>
            <a:endParaRPr/>
          </a:p>
        </p:txBody>
      </p:sp>
      <p:sp>
        <p:nvSpPr>
          <p:cNvPr id="379" name="Google Shape;379;g2cc94eef1f5_0_1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cc94eef1f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g2cc94eef1f5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cc94eef1f5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MANUEL STARTS HERE</a:t>
            </a:r>
            <a:endParaRPr/>
          </a:p>
        </p:txBody>
      </p:sp>
      <p:sp>
        <p:nvSpPr>
          <p:cNvPr id="414" name="Google Shape;414;g2cc94eef1f5_0_1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ccf0635c2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g2ccf0635c2a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cf0c645c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MANUEL STOPS HERE, ARNAV’S SLIDE</a:t>
            </a:r>
            <a:endParaRPr/>
          </a:p>
        </p:txBody>
      </p:sp>
      <p:sp>
        <p:nvSpPr>
          <p:cNvPr id="489" name="Google Shape;489;g2cf0c645c5b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ARNAV</a:t>
            </a:r>
            <a:endParaRPr/>
          </a:p>
        </p:txBody>
      </p:sp>
      <p:sp>
        <p:nvSpPr>
          <p:cNvPr id="506" name="Google Shape;50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ccf0635c2a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g2ccf0635c2a_0_1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ccf0635c2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g2ccf0635c2a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d111d1e79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g2d111d1e79f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d111d1e79f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g2d111d1e79f_0_1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d111d1e79f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g2d111d1e79f_0_2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2ccf0635c2a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MANUEL STOPS HERE</a:t>
            </a:r>
            <a:endParaRPr/>
          </a:p>
        </p:txBody>
      </p:sp>
      <p:sp>
        <p:nvSpPr>
          <p:cNvPr id="660" name="Google Shape;660;g2ccf0635c2a_0_1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d111d1e79f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MANUEL STOPS HERE</a:t>
            </a:r>
            <a:endParaRPr/>
          </a:p>
        </p:txBody>
      </p:sp>
      <p:sp>
        <p:nvSpPr>
          <p:cNvPr id="677" name="Google Shape;677;g2d111d1e79f_0_1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2ccf0635c2a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g2ccf0635c2a_0_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d111d1e79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g2d111d1e79f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2d111d1e79f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g2d111d1e79f_0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cc94eef1f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source: </a:t>
            </a:r>
            <a:r>
              <a:rPr lang="en-US" u="sng">
                <a:solidFill>
                  <a:schemeClr val="hlink"/>
                </a:solidFill>
                <a:hlinkClick r:id="rId2"/>
              </a:rPr>
              <a:t>https://www.thegreatercollective.com/nyc-dohmh-exploratory-analysis</a:t>
            </a:r>
            <a:endParaRPr/>
          </a:p>
          <a:p>
            <a:pPr indent="0" lvl="0" marL="0" rtl="0" algn="l">
              <a:spcBef>
                <a:spcPts val="0"/>
              </a:spcBef>
              <a:spcAft>
                <a:spcPts val="0"/>
              </a:spcAft>
              <a:buNone/>
            </a:pPr>
            <a:r>
              <a:t/>
            </a:r>
            <a:endParaRPr/>
          </a:p>
        </p:txBody>
      </p:sp>
      <p:sp>
        <p:nvSpPr>
          <p:cNvPr id="294" name="Google Shape;294;g2cc94eef1f5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ccf0635c2a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2ccf0635c2a_0_1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ce846bbe19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g2ce846bbe19_1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17.png"/><Relationship Id="rId5" Type="http://schemas.openxmlformats.org/officeDocument/2006/relationships/hyperlink" Target="http://www.youtube.com/watch?v=F19y0JevubQ" TargetMode="External"/><Relationship Id="rId6" Type="http://schemas.openxmlformats.org/officeDocument/2006/relationships/image" Target="../media/image2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8.png"/><Relationship Id="rId4" Type="http://schemas.openxmlformats.org/officeDocument/2006/relationships/image" Target="../media/image1.jpg"/><Relationship Id="rId10" Type="http://schemas.openxmlformats.org/officeDocument/2006/relationships/image" Target="../media/image8.png"/><Relationship Id="rId9" Type="http://schemas.openxmlformats.org/officeDocument/2006/relationships/image" Target="../media/image2.png"/><Relationship Id="rId5" Type="http://schemas.openxmlformats.org/officeDocument/2006/relationships/image" Target="../media/image5.jpg"/><Relationship Id="rId6" Type="http://schemas.openxmlformats.org/officeDocument/2006/relationships/image" Target="../media/image23.jpg"/><Relationship Id="rId7" Type="http://schemas.openxmlformats.org/officeDocument/2006/relationships/image" Target="../media/image9.png"/><Relationship Id="rId8"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hyperlink" Target="http://drive.google.com/file/d/1rPX4u8ZMwxl4DIancHTGaUx7qyQDnwPT/view" TargetMode="External"/><Relationship Id="rId5" Type="http://schemas.openxmlformats.org/officeDocument/2006/relationships/image" Target="../media/image1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8.png"/><Relationship Id="rId4" Type="http://schemas.openxmlformats.org/officeDocument/2006/relationships/image" Target="../media/image15.png"/><Relationship Id="rId9" Type="http://schemas.openxmlformats.org/officeDocument/2006/relationships/image" Target="../media/image13.png"/><Relationship Id="rId5" Type="http://schemas.openxmlformats.org/officeDocument/2006/relationships/image" Target="../media/image12.png"/><Relationship Id="rId6" Type="http://schemas.openxmlformats.org/officeDocument/2006/relationships/image" Target="../media/image25.png"/><Relationship Id="rId7" Type="http://schemas.openxmlformats.org/officeDocument/2006/relationships/image" Target="../media/image24.png"/><Relationship Id="rId8"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8.png"/><Relationship Id="rId4" Type="http://schemas.openxmlformats.org/officeDocument/2006/relationships/hyperlink" Target="https://docs.google.com/document/d/1bPWf4oFSft6b3hKQWem4pD21tk2IEeLE/edit?usp=sharing&amp;ouid=112649491301331500022&amp;rtpof=true&amp;sd=true" TargetMode="External"/><Relationship Id="rId5" Type="http://schemas.openxmlformats.org/officeDocument/2006/relationships/hyperlink" Target="https://drive.google.com/file/d/1UlNBUAxQssYfrbjFBr8FKdEgDXNrd2uN/view?usp=sharing" TargetMode="External"/><Relationship Id="rId6" Type="http://schemas.openxmlformats.org/officeDocument/2006/relationships/hyperlink" Target="https://drive.google.com/file/d/1QN9WYzQg6gjHqSqegpi-2yXBWHkSPKCi/view?usp=shari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www.youtube.com/watch?v=CmtuGgw03XE" TargetMode="External"/><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cxnSp>
        <p:nvCxnSpPr>
          <p:cNvPr id="84" name="Google Shape;84;p13"/>
          <p:cNvCxnSpPr/>
          <p:nvPr/>
        </p:nvCxnSpPr>
        <p:spPr>
          <a:xfrm rot="-5400000">
            <a:off x="-5939271" y="4327541"/>
            <a:ext cx="13354500" cy="0"/>
          </a:xfrm>
          <a:prstGeom prst="straightConnector1">
            <a:avLst/>
          </a:prstGeom>
          <a:noFill/>
          <a:ln cap="flat" cmpd="sng" w="38100">
            <a:solidFill>
              <a:srgbClr val="4DA1A9"/>
            </a:solidFill>
            <a:prstDash val="solid"/>
            <a:round/>
            <a:headEnd len="sm" w="sm" type="none"/>
            <a:tailEnd len="sm" w="sm" type="none"/>
          </a:ln>
        </p:spPr>
      </p:cxnSp>
      <p:cxnSp>
        <p:nvCxnSpPr>
          <p:cNvPr id="85" name="Google Shape;85;p13"/>
          <p:cNvCxnSpPr/>
          <p:nvPr/>
        </p:nvCxnSpPr>
        <p:spPr>
          <a:xfrm rot="-5400000">
            <a:off x="-4971684" y="4175141"/>
            <a:ext cx="13354500" cy="0"/>
          </a:xfrm>
          <a:prstGeom prst="straightConnector1">
            <a:avLst/>
          </a:prstGeom>
          <a:noFill/>
          <a:ln cap="flat" cmpd="sng" w="38100">
            <a:solidFill>
              <a:srgbClr val="FF9F1C"/>
            </a:solidFill>
            <a:prstDash val="solid"/>
            <a:round/>
            <a:headEnd len="sm" w="sm" type="none"/>
            <a:tailEnd len="sm" w="sm" type="none"/>
          </a:ln>
        </p:spPr>
      </p:cxnSp>
      <p:cxnSp>
        <p:nvCxnSpPr>
          <p:cNvPr id="86" name="Google Shape;86;p13"/>
          <p:cNvCxnSpPr/>
          <p:nvPr/>
        </p:nvCxnSpPr>
        <p:spPr>
          <a:xfrm rot="-5400000">
            <a:off x="-3897076" y="4327541"/>
            <a:ext cx="13354500" cy="0"/>
          </a:xfrm>
          <a:prstGeom prst="straightConnector1">
            <a:avLst/>
          </a:prstGeom>
          <a:noFill/>
          <a:ln cap="flat" cmpd="sng" w="38100">
            <a:solidFill>
              <a:srgbClr val="6874E8"/>
            </a:solidFill>
            <a:prstDash val="solid"/>
            <a:round/>
            <a:headEnd len="sm" w="sm" type="none"/>
            <a:tailEnd len="sm" w="sm" type="none"/>
          </a:ln>
        </p:spPr>
      </p:cxnSp>
      <p:grpSp>
        <p:nvGrpSpPr>
          <p:cNvPr id="87" name="Google Shape;87;p13"/>
          <p:cNvGrpSpPr/>
          <p:nvPr/>
        </p:nvGrpSpPr>
        <p:grpSpPr>
          <a:xfrm>
            <a:off x="1028700" y="884039"/>
            <a:ext cx="16230600" cy="8374261"/>
            <a:chOff x="0" y="-38100"/>
            <a:chExt cx="4274726" cy="2205567"/>
          </a:xfrm>
        </p:grpSpPr>
        <p:sp>
          <p:nvSpPr>
            <p:cNvPr id="88" name="Google Shape;88;p13"/>
            <p:cNvSpPr/>
            <p:nvPr/>
          </p:nvSpPr>
          <p:spPr>
            <a:xfrm>
              <a:off x="0" y="0"/>
              <a:ext cx="4274726" cy="2167467"/>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3F6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0" name="Google Shape;90;p13"/>
          <p:cNvSpPr txBox="1"/>
          <p:nvPr/>
        </p:nvSpPr>
        <p:spPr>
          <a:xfrm>
            <a:off x="1592374" y="2382925"/>
            <a:ext cx="13583400" cy="5194200"/>
          </a:xfrm>
          <a:prstGeom prst="rect">
            <a:avLst/>
          </a:prstGeom>
          <a:noFill/>
          <a:ln>
            <a:noFill/>
          </a:ln>
        </p:spPr>
        <p:txBody>
          <a:bodyPr anchorCtr="0" anchor="t" bIns="0" lIns="0" spcFirstLastPara="1" rIns="0" wrap="square" tIns="0">
            <a:spAutoFit/>
          </a:bodyPr>
          <a:lstStyle/>
          <a:p>
            <a:pPr indent="0" lvl="0" marL="0" marR="0" rtl="0" algn="l">
              <a:lnSpc>
                <a:spcPct val="119998"/>
              </a:lnSpc>
              <a:spcBef>
                <a:spcPts val="0"/>
              </a:spcBef>
              <a:spcAft>
                <a:spcPts val="0"/>
              </a:spcAft>
              <a:buNone/>
            </a:pPr>
            <a:r>
              <a:rPr lang="en-US" sz="7336">
                <a:solidFill>
                  <a:srgbClr val="0B1320"/>
                </a:solidFill>
                <a:latin typeface="Playfair Display Black"/>
                <a:ea typeface="Playfair Display Black"/>
                <a:cs typeface="Playfair Display Black"/>
                <a:sym typeface="Playfair Display Black"/>
              </a:rPr>
              <a:t>New York City </a:t>
            </a:r>
            <a:endParaRPr sz="7336">
              <a:solidFill>
                <a:srgbClr val="0B1320"/>
              </a:solidFill>
              <a:latin typeface="Playfair Display Black"/>
              <a:ea typeface="Playfair Display Black"/>
              <a:cs typeface="Playfair Display Black"/>
              <a:sym typeface="Playfair Display Black"/>
            </a:endParaRPr>
          </a:p>
          <a:p>
            <a:pPr indent="0" lvl="0" marL="0" marR="0" rtl="0" algn="l">
              <a:lnSpc>
                <a:spcPct val="119998"/>
              </a:lnSpc>
              <a:spcBef>
                <a:spcPts val="0"/>
              </a:spcBef>
              <a:spcAft>
                <a:spcPts val="0"/>
              </a:spcAft>
              <a:buNone/>
            </a:pPr>
            <a:r>
              <a:rPr lang="en-US" sz="7336">
                <a:solidFill>
                  <a:srgbClr val="0B1320"/>
                </a:solidFill>
                <a:latin typeface="Playfair Display Black"/>
                <a:ea typeface="Playfair Display Black"/>
                <a:cs typeface="Playfair Display Black"/>
                <a:sym typeface="Playfair Display Black"/>
              </a:rPr>
              <a:t>Department of Health:</a:t>
            </a:r>
            <a:endParaRPr sz="7336">
              <a:solidFill>
                <a:srgbClr val="0B1320"/>
              </a:solidFill>
              <a:latin typeface="Playfair Display Black"/>
              <a:ea typeface="Playfair Display Black"/>
              <a:cs typeface="Playfair Display Black"/>
              <a:sym typeface="Playfair Display Black"/>
            </a:endParaRPr>
          </a:p>
          <a:p>
            <a:pPr indent="0" lvl="0" marL="0" marR="0" rtl="0" algn="l">
              <a:lnSpc>
                <a:spcPct val="119998"/>
              </a:lnSpc>
              <a:spcBef>
                <a:spcPts val="0"/>
              </a:spcBef>
              <a:spcAft>
                <a:spcPts val="0"/>
              </a:spcAft>
              <a:buNone/>
            </a:pPr>
            <a:r>
              <a:rPr i="1" lang="en-US" sz="7336">
                <a:solidFill>
                  <a:srgbClr val="0B1320"/>
                </a:solidFill>
                <a:latin typeface="Playfair Display Black"/>
                <a:ea typeface="Playfair Display Black"/>
                <a:cs typeface="Playfair Display Black"/>
                <a:sym typeface="Playfair Display Black"/>
              </a:rPr>
              <a:t>Risk Segmentation Model Approach for Restaurants</a:t>
            </a:r>
            <a:endParaRPr i="1" sz="7336">
              <a:solidFill>
                <a:srgbClr val="0B1320"/>
              </a:solidFill>
              <a:latin typeface="Playfair Display Black"/>
              <a:ea typeface="Playfair Display Black"/>
              <a:cs typeface="Playfair Display Black"/>
              <a:sym typeface="Playfair Display Black"/>
            </a:endParaRPr>
          </a:p>
        </p:txBody>
      </p:sp>
      <p:cxnSp>
        <p:nvCxnSpPr>
          <p:cNvPr id="91" name="Google Shape;91;p13"/>
          <p:cNvCxnSpPr/>
          <p:nvPr/>
        </p:nvCxnSpPr>
        <p:spPr>
          <a:xfrm>
            <a:off x="1592374" y="1883323"/>
            <a:ext cx="13354541" cy="0"/>
          </a:xfrm>
          <a:prstGeom prst="straightConnector1">
            <a:avLst/>
          </a:prstGeom>
          <a:noFill/>
          <a:ln cap="flat" cmpd="sng" w="38100">
            <a:solidFill>
              <a:srgbClr val="0B1320"/>
            </a:solidFill>
            <a:prstDash val="solid"/>
            <a:round/>
            <a:headEnd len="sm" w="sm" type="none"/>
            <a:tailEnd len="sm" w="sm" type="none"/>
          </a:ln>
        </p:spPr>
      </p:cxnSp>
      <p:grpSp>
        <p:nvGrpSpPr>
          <p:cNvPr id="92" name="Google Shape;92;p13"/>
          <p:cNvGrpSpPr/>
          <p:nvPr/>
        </p:nvGrpSpPr>
        <p:grpSpPr>
          <a:xfrm>
            <a:off x="15328896" y="1678999"/>
            <a:ext cx="406823" cy="408647"/>
            <a:chOff x="1813" y="0"/>
            <a:chExt cx="809173" cy="812800"/>
          </a:xfrm>
        </p:grpSpPr>
        <p:sp>
          <p:nvSpPr>
            <p:cNvPr id="93" name="Google Shape;93;p1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5" name="Google Shape;95;p13"/>
          <p:cNvGrpSpPr/>
          <p:nvPr/>
        </p:nvGrpSpPr>
        <p:grpSpPr>
          <a:xfrm>
            <a:off x="15892570" y="1678999"/>
            <a:ext cx="406823" cy="408647"/>
            <a:chOff x="1813" y="0"/>
            <a:chExt cx="809173" cy="812800"/>
          </a:xfrm>
        </p:grpSpPr>
        <p:sp>
          <p:nvSpPr>
            <p:cNvPr id="96" name="Google Shape;96;p1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8" name="Google Shape;98;p13"/>
          <p:cNvGrpSpPr/>
          <p:nvPr/>
        </p:nvGrpSpPr>
        <p:grpSpPr>
          <a:xfrm>
            <a:off x="16453618" y="1678999"/>
            <a:ext cx="406823" cy="408647"/>
            <a:chOff x="1813" y="0"/>
            <a:chExt cx="809173" cy="812800"/>
          </a:xfrm>
        </p:grpSpPr>
        <p:sp>
          <p:nvSpPr>
            <p:cNvPr id="99" name="Google Shape;99;p1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1" name="Google Shape;101;p13"/>
          <p:cNvSpPr txBox="1"/>
          <p:nvPr/>
        </p:nvSpPr>
        <p:spPr>
          <a:xfrm>
            <a:off x="1592363" y="7999725"/>
            <a:ext cx="14562000" cy="523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400">
                <a:solidFill>
                  <a:srgbClr val="0B1320"/>
                </a:solidFill>
                <a:latin typeface="Playfair Display"/>
                <a:ea typeface="Playfair Display"/>
                <a:cs typeface="Playfair Display"/>
                <a:sym typeface="Playfair Display"/>
              </a:rPr>
              <a:t>Decision Sciences: Business Practicum Project</a:t>
            </a:r>
            <a:endParaRPr sz="1300"/>
          </a:p>
        </p:txBody>
      </p:sp>
      <p:pic>
        <p:nvPicPr>
          <p:cNvPr id="102" name="Google Shape;102;p13"/>
          <p:cNvPicPr preferRelativeResize="0"/>
          <p:nvPr/>
        </p:nvPicPr>
        <p:blipFill>
          <a:blip r:embed="rId3">
            <a:alphaModFix/>
          </a:blip>
          <a:stretch>
            <a:fillRect/>
          </a:stretch>
        </p:blipFill>
        <p:spPr>
          <a:xfrm>
            <a:off x="16299425" y="9790249"/>
            <a:ext cx="1879011" cy="408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2"/>
          <p:cNvSpPr txBox="1"/>
          <p:nvPr/>
        </p:nvSpPr>
        <p:spPr>
          <a:xfrm>
            <a:off x="1029599" y="796525"/>
            <a:ext cx="15761700" cy="1262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8200">
                <a:solidFill>
                  <a:srgbClr val="0B1320"/>
                </a:solidFill>
                <a:latin typeface="Playfair Display Black"/>
                <a:ea typeface="Playfair Display Black"/>
                <a:cs typeface="Playfair Display Black"/>
                <a:sym typeface="Playfair Display Black"/>
              </a:rPr>
              <a:t>Methodology: </a:t>
            </a:r>
            <a:r>
              <a:rPr i="1" lang="en-US" sz="8100">
                <a:solidFill>
                  <a:srgbClr val="0B1320"/>
                </a:solidFill>
                <a:latin typeface="Playfair Display Black"/>
                <a:ea typeface="Playfair Display Black"/>
                <a:cs typeface="Playfair Display Black"/>
                <a:sym typeface="Playfair Display Black"/>
              </a:rPr>
              <a:t>Data Preparation</a:t>
            </a:r>
            <a:endParaRPr i="1" sz="500"/>
          </a:p>
        </p:txBody>
      </p:sp>
      <p:cxnSp>
        <p:nvCxnSpPr>
          <p:cNvPr id="319" name="Google Shape;319;p22"/>
          <p:cNvCxnSpPr/>
          <p:nvPr/>
        </p:nvCxnSpPr>
        <p:spPr>
          <a:xfrm>
            <a:off x="3273949" y="9462624"/>
            <a:ext cx="13985400" cy="0"/>
          </a:xfrm>
          <a:prstGeom prst="straightConnector1">
            <a:avLst/>
          </a:prstGeom>
          <a:noFill/>
          <a:ln cap="flat" cmpd="sng" w="38100">
            <a:solidFill>
              <a:srgbClr val="0B1320"/>
            </a:solidFill>
            <a:prstDash val="solid"/>
            <a:round/>
            <a:headEnd len="sm" w="sm" type="none"/>
            <a:tailEnd len="sm" w="sm" type="none"/>
          </a:ln>
        </p:spPr>
      </p:cxnSp>
      <p:grpSp>
        <p:nvGrpSpPr>
          <p:cNvPr id="320" name="Google Shape;320;p22"/>
          <p:cNvGrpSpPr/>
          <p:nvPr/>
        </p:nvGrpSpPr>
        <p:grpSpPr>
          <a:xfrm>
            <a:off x="1029612" y="9258300"/>
            <a:ext cx="406852" cy="408676"/>
            <a:chOff x="1813" y="0"/>
            <a:chExt cx="809173" cy="812800"/>
          </a:xfrm>
        </p:grpSpPr>
        <p:sp>
          <p:nvSpPr>
            <p:cNvPr id="321" name="Google Shape;321;p22"/>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2"/>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23" name="Google Shape;323;p22"/>
          <p:cNvGrpSpPr/>
          <p:nvPr/>
        </p:nvGrpSpPr>
        <p:grpSpPr>
          <a:xfrm>
            <a:off x="1593286" y="9258300"/>
            <a:ext cx="406852" cy="408676"/>
            <a:chOff x="1813" y="0"/>
            <a:chExt cx="809173" cy="812800"/>
          </a:xfrm>
        </p:grpSpPr>
        <p:sp>
          <p:nvSpPr>
            <p:cNvPr id="324" name="Google Shape;324;p22"/>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2"/>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26" name="Google Shape;326;p22"/>
          <p:cNvGrpSpPr/>
          <p:nvPr/>
        </p:nvGrpSpPr>
        <p:grpSpPr>
          <a:xfrm>
            <a:off x="2154334" y="9258300"/>
            <a:ext cx="406852" cy="408676"/>
            <a:chOff x="1813" y="0"/>
            <a:chExt cx="809173" cy="812800"/>
          </a:xfrm>
        </p:grpSpPr>
        <p:sp>
          <p:nvSpPr>
            <p:cNvPr id="327" name="Google Shape;327;p22"/>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2"/>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29" name="Google Shape;329;p22"/>
          <p:cNvSpPr txBox="1"/>
          <p:nvPr/>
        </p:nvSpPr>
        <p:spPr>
          <a:xfrm>
            <a:off x="1029600" y="2270563"/>
            <a:ext cx="8919900" cy="6775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100">
                <a:solidFill>
                  <a:srgbClr val="0B1320"/>
                </a:solidFill>
                <a:latin typeface="Roboto"/>
                <a:ea typeface="Roboto"/>
                <a:cs typeface="Roboto"/>
                <a:sym typeface="Roboto"/>
              </a:rPr>
              <a:t>Original Dataset:</a:t>
            </a:r>
            <a:endParaRPr b="1" sz="3100">
              <a:solidFill>
                <a:srgbClr val="0B1320"/>
              </a:solidFill>
              <a:latin typeface="Roboto"/>
              <a:ea typeface="Roboto"/>
              <a:cs typeface="Roboto"/>
              <a:sym typeface="Roboto"/>
            </a:endParaRPr>
          </a:p>
          <a:p>
            <a:pPr indent="-425450" lvl="0" marL="457200" marR="0" rtl="0" algn="l">
              <a:lnSpc>
                <a:spcPct val="120000"/>
              </a:lnSpc>
              <a:spcBef>
                <a:spcPts val="0"/>
              </a:spcBef>
              <a:spcAft>
                <a:spcPts val="0"/>
              </a:spcAft>
              <a:buClr>
                <a:srgbClr val="0B1320"/>
              </a:buClr>
              <a:buSzPts val="3100"/>
              <a:buFont typeface="Roboto"/>
              <a:buChar char="●"/>
            </a:pPr>
            <a:r>
              <a:rPr lang="en-US" sz="3100">
                <a:solidFill>
                  <a:srgbClr val="0B1320"/>
                </a:solidFill>
                <a:latin typeface="Roboto"/>
                <a:ea typeface="Roboto"/>
                <a:cs typeface="Roboto"/>
                <a:sym typeface="Roboto"/>
              </a:rPr>
              <a:t>213,679 rows, 27 columns</a:t>
            </a:r>
            <a:endParaRPr sz="3100">
              <a:solidFill>
                <a:srgbClr val="0B1320"/>
              </a:solidFill>
              <a:latin typeface="Roboto"/>
              <a:ea typeface="Roboto"/>
              <a:cs typeface="Roboto"/>
              <a:sym typeface="Roboto"/>
            </a:endParaRPr>
          </a:p>
          <a:p>
            <a:pPr indent="-425450" lvl="0" marL="457200" marR="0" rtl="0" algn="l">
              <a:lnSpc>
                <a:spcPct val="120000"/>
              </a:lnSpc>
              <a:spcBef>
                <a:spcPts val="0"/>
              </a:spcBef>
              <a:spcAft>
                <a:spcPts val="0"/>
              </a:spcAft>
              <a:buClr>
                <a:srgbClr val="0B1320"/>
              </a:buClr>
              <a:buSzPts val="3100"/>
              <a:buFont typeface="Roboto"/>
              <a:buChar char="●"/>
            </a:pPr>
            <a:r>
              <a:rPr lang="en-US" sz="3100">
                <a:solidFill>
                  <a:srgbClr val="0B1320"/>
                </a:solidFill>
                <a:latin typeface="Roboto"/>
                <a:ea typeface="Roboto"/>
                <a:cs typeface="Roboto"/>
                <a:sym typeface="Roboto"/>
              </a:rPr>
              <a:t>Data spans from 2015-2024, with data recorded in “1900” have an unidentified date</a:t>
            </a:r>
            <a:endParaRPr sz="3100">
              <a:solidFill>
                <a:srgbClr val="0B1320"/>
              </a:solidFill>
              <a:latin typeface="Roboto"/>
              <a:ea typeface="Roboto"/>
              <a:cs typeface="Roboto"/>
              <a:sym typeface="Roboto"/>
            </a:endParaRPr>
          </a:p>
          <a:p>
            <a:pPr indent="-425450" lvl="1" marL="914400" rtl="0" algn="l">
              <a:lnSpc>
                <a:spcPct val="120000"/>
              </a:lnSpc>
              <a:spcBef>
                <a:spcPts val="0"/>
              </a:spcBef>
              <a:spcAft>
                <a:spcPts val="0"/>
              </a:spcAft>
              <a:buClr>
                <a:srgbClr val="0B1320"/>
              </a:buClr>
              <a:buSzPts val="3100"/>
              <a:buFont typeface="Roboto"/>
              <a:buChar char="○"/>
            </a:pPr>
            <a:r>
              <a:rPr lang="en-US" sz="3100">
                <a:solidFill>
                  <a:srgbClr val="0B1320"/>
                </a:solidFill>
                <a:latin typeface="Roboto"/>
                <a:ea typeface="Roboto"/>
                <a:cs typeface="Roboto"/>
                <a:sym typeface="Roboto"/>
              </a:rPr>
              <a:t>15,625 inspections are recorded in 2023-2024. </a:t>
            </a:r>
            <a:endParaRPr sz="3100">
              <a:solidFill>
                <a:srgbClr val="0B1320"/>
              </a:solidFill>
              <a:latin typeface="Roboto"/>
              <a:ea typeface="Roboto"/>
              <a:cs typeface="Roboto"/>
              <a:sym typeface="Roboto"/>
            </a:endParaRPr>
          </a:p>
          <a:p>
            <a:pPr indent="-425450" lvl="1" marL="914400" marR="0" rtl="0" algn="l">
              <a:lnSpc>
                <a:spcPct val="120000"/>
              </a:lnSpc>
              <a:spcBef>
                <a:spcPts val="0"/>
              </a:spcBef>
              <a:spcAft>
                <a:spcPts val="0"/>
              </a:spcAft>
              <a:buClr>
                <a:srgbClr val="0B1320"/>
              </a:buClr>
              <a:buSzPts val="3100"/>
              <a:buFont typeface="Roboto"/>
              <a:buChar char="○"/>
            </a:pPr>
            <a:r>
              <a:rPr lang="en-US" sz="3100">
                <a:solidFill>
                  <a:srgbClr val="0B1320"/>
                </a:solidFill>
                <a:latin typeface="Roboto"/>
                <a:ea typeface="Roboto"/>
                <a:cs typeface="Roboto"/>
                <a:sym typeface="Roboto"/>
              </a:rPr>
              <a:t>Rows with year “2000” removed</a:t>
            </a:r>
            <a:endParaRPr sz="3100">
              <a:solidFill>
                <a:srgbClr val="0B1320"/>
              </a:solidFill>
              <a:latin typeface="Roboto"/>
              <a:ea typeface="Roboto"/>
              <a:cs typeface="Roboto"/>
              <a:sym typeface="Roboto"/>
            </a:endParaRPr>
          </a:p>
          <a:p>
            <a:pPr indent="-425450" lvl="0" marL="457200" marR="0" rtl="0" algn="l">
              <a:lnSpc>
                <a:spcPct val="120000"/>
              </a:lnSpc>
              <a:spcBef>
                <a:spcPts val="0"/>
              </a:spcBef>
              <a:spcAft>
                <a:spcPts val="0"/>
              </a:spcAft>
              <a:buClr>
                <a:srgbClr val="0B1320"/>
              </a:buClr>
              <a:buSzPts val="3100"/>
              <a:buFont typeface="Roboto"/>
              <a:buChar char="●"/>
            </a:pPr>
            <a:r>
              <a:rPr lang="en-US" sz="3100">
                <a:solidFill>
                  <a:srgbClr val="0B1320"/>
                </a:solidFill>
                <a:latin typeface="Roboto"/>
                <a:ea typeface="Roboto"/>
                <a:cs typeface="Roboto"/>
                <a:sym typeface="Roboto"/>
              </a:rPr>
              <a:t>Each row identifies a violation per inspection</a:t>
            </a:r>
            <a:endParaRPr sz="3100">
              <a:solidFill>
                <a:srgbClr val="0B1320"/>
              </a:solidFill>
              <a:latin typeface="Roboto"/>
              <a:ea typeface="Roboto"/>
              <a:cs typeface="Roboto"/>
              <a:sym typeface="Roboto"/>
            </a:endParaRPr>
          </a:p>
          <a:p>
            <a:pPr indent="-425450" lvl="0" marL="457200" marR="0" rtl="0" algn="l">
              <a:lnSpc>
                <a:spcPct val="120000"/>
              </a:lnSpc>
              <a:spcBef>
                <a:spcPts val="0"/>
              </a:spcBef>
              <a:spcAft>
                <a:spcPts val="0"/>
              </a:spcAft>
              <a:buClr>
                <a:srgbClr val="0B1320"/>
              </a:buClr>
              <a:buSzPts val="3100"/>
              <a:buFont typeface="Roboto"/>
              <a:buChar char="●"/>
            </a:pPr>
            <a:r>
              <a:rPr lang="en-US" sz="3100">
                <a:solidFill>
                  <a:srgbClr val="0B1320"/>
                </a:solidFill>
                <a:latin typeface="Roboto"/>
                <a:ea typeface="Roboto"/>
                <a:cs typeface="Roboto"/>
                <a:sym typeface="Roboto"/>
              </a:rPr>
              <a:t>Independent variables contain </a:t>
            </a:r>
            <a:r>
              <a:rPr lang="en-US" sz="3100">
                <a:solidFill>
                  <a:srgbClr val="0B1320"/>
                </a:solidFill>
                <a:latin typeface="Roboto"/>
                <a:ea typeface="Roboto"/>
                <a:cs typeface="Roboto"/>
                <a:sym typeface="Roboto"/>
              </a:rPr>
              <a:t>information</a:t>
            </a:r>
            <a:r>
              <a:rPr lang="en-US" sz="3100">
                <a:solidFill>
                  <a:srgbClr val="0B1320"/>
                </a:solidFill>
                <a:latin typeface="Roboto"/>
                <a:ea typeface="Roboto"/>
                <a:cs typeface="Roboto"/>
                <a:sym typeface="Roboto"/>
              </a:rPr>
              <a:t> such as: Restaurant ID, </a:t>
            </a:r>
            <a:r>
              <a:rPr lang="en-US" sz="3100">
                <a:solidFill>
                  <a:srgbClr val="0B1320"/>
                </a:solidFill>
                <a:latin typeface="Roboto"/>
                <a:ea typeface="Roboto"/>
                <a:cs typeface="Roboto"/>
                <a:sym typeface="Roboto"/>
              </a:rPr>
              <a:t>Boro, Address, Cuisine Description, Violation Code &amp; Description, Critical Flag (Bool), Score, Grade</a:t>
            </a:r>
            <a:endParaRPr sz="3100">
              <a:solidFill>
                <a:srgbClr val="0B1320"/>
              </a:solidFill>
              <a:latin typeface="Roboto"/>
              <a:ea typeface="Roboto"/>
              <a:cs typeface="Roboto"/>
              <a:sym typeface="Roboto"/>
            </a:endParaRPr>
          </a:p>
        </p:txBody>
      </p:sp>
      <p:pic>
        <p:nvPicPr>
          <p:cNvPr id="330" name="Google Shape;330;p22"/>
          <p:cNvPicPr preferRelativeResize="0"/>
          <p:nvPr/>
        </p:nvPicPr>
        <p:blipFill rotWithShape="1">
          <a:blip r:embed="rId3">
            <a:alphaModFix/>
          </a:blip>
          <a:srcRect b="51257" l="4312" r="8746" t="0"/>
          <a:stretch/>
        </p:blipFill>
        <p:spPr>
          <a:xfrm>
            <a:off x="10417475" y="2360449"/>
            <a:ext cx="6373825" cy="6800349"/>
          </a:xfrm>
          <a:prstGeom prst="rect">
            <a:avLst/>
          </a:prstGeom>
          <a:noFill/>
          <a:ln>
            <a:noFill/>
          </a:ln>
        </p:spPr>
      </p:pic>
      <p:pic>
        <p:nvPicPr>
          <p:cNvPr id="331" name="Google Shape;331;p22"/>
          <p:cNvPicPr preferRelativeResize="0"/>
          <p:nvPr/>
        </p:nvPicPr>
        <p:blipFill>
          <a:blip r:embed="rId4">
            <a:alphaModFix/>
          </a:blip>
          <a:stretch>
            <a:fillRect/>
          </a:stretch>
        </p:blipFill>
        <p:spPr>
          <a:xfrm>
            <a:off x="16299425" y="9790249"/>
            <a:ext cx="1879011" cy="408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23"/>
          <p:cNvSpPr txBox="1"/>
          <p:nvPr/>
        </p:nvSpPr>
        <p:spPr>
          <a:xfrm>
            <a:off x="1029599" y="796525"/>
            <a:ext cx="15761700" cy="1262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8200">
                <a:solidFill>
                  <a:srgbClr val="0B1320"/>
                </a:solidFill>
                <a:latin typeface="Playfair Display Black"/>
                <a:ea typeface="Playfair Display Black"/>
                <a:cs typeface="Playfair Display Black"/>
                <a:sym typeface="Playfair Display Black"/>
              </a:rPr>
              <a:t>Methodology: </a:t>
            </a:r>
            <a:r>
              <a:rPr i="1" lang="en-US" sz="8100">
                <a:solidFill>
                  <a:srgbClr val="0B1320"/>
                </a:solidFill>
                <a:latin typeface="Playfair Display Black"/>
                <a:ea typeface="Playfair Display Black"/>
                <a:cs typeface="Playfair Display Black"/>
                <a:sym typeface="Playfair Display Black"/>
              </a:rPr>
              <a:t>Data </a:t>
            </a:r>
            <a:r>
              <a:rPr i="1" lang="en-US" sz="8100">
                <a:solidFill>
                  <a:srgbClr val="0B1320"/>
                </a:solidFill>
                <a:latin typeface="Playfair Display Black"/>
                <a:ea typeface="Playfair Display Black"/>
                <a:cs typeface="Playfair Display Black"/>
                <a:sym typeface="Playfair Display Black"/>
              </a:rPr>
              <a:t>Preparation</a:t>
            </a:r>
            <a:endParaRPr i="1" sz="500"/>
          </a:p>
        </p:txBody>
      </p:sp>
      <p:grpSp>
        <p:nvGrpSpPr>
          <p:cNvPr id="337" name="Google Shape;337;p23"/>
          <p:cNvGrpSpPr/>
          <p:nvPr/>
        </p:nvGrpSpPr>
        <p:grpSpPr>
          <a:xfrm>
            <a:off x="1029612" y="9258300"/>
            <a:ext cx="406852" cy="408676"/>
            <a:chOff x="1813" y="0"/>
            <a:chExt cx="809173" cy="812800"/>
          </a:xfrm>
        </p:grpSpPr>
        <p:sp>
          <p:nvSpPr>
            <p:cNvPr id="338" name="Google Shape;338;p2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3"/>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40" name="Google Shape;340;p23"/>
          <p:cNvGrpSpPr/>
          <p:nvPr/>
        </p:nvGrpSpPr>
        <p:grpSpPr>
          <a:xfrm>
            <a:off x="1593286" y="9258300"/>
            <a:ext cx="406852" cy="408676"/>
            <a:chOff x="1813" y="0"/>
            <a:chExt cx="809173" cy="812800"/>
          </a:xfrm>
        </p:grpSpPr>
        <p:sp>
          <p:nvSpPr>
            <p:cNvPr id="341" name="Google Shape;341;p2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3"/>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43" name="Google Shape;343;p23"/>
          <p:cNvGrpSpPr/>
          <p:nvPr/>
        </p:nvGrpSpPr>
        <p:grpSpPr>
          <a:xfrm>
            <a:off x="2154334" y="9258300"/>
            <a:ext cx="406852" cy="408676"/>
            <a:chOff x="1813" y="0"/>
            <a:chExt cx="809173" cy="812800"/>
          </a:xfrm>
        </p:grpSpPr>
        <p:sp>
          <p:nvSpPr>
            <p:cNvPr id="344" name="Google Shape;344;p2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3"/>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46" name="Google Shape;346;p23"/>
          <p:cNvSpPr txBox="1"/>
          <p:nvPr/>
        </p:nvSpPr>
        <p:spPr>
          <a:xfrm>
            <a:off x="1029600" y="2752350"/>
            <a:ext cx="7377000" cy="6403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200">
                <a:solidFill>
                  <a:srgbClr val="0B1320"/>
                </a:solidFill>
                <a:latin typeface="Roboto"/>
                <a:ea typeface="Roboto"/>
                <a:cs typeface="Roboto"/>
                <a:sym typeface="Roboto"/>
              </a:rPr>
              <a:t>Cleaned/Modified Dataset:</a:t>
            </a:r>
            <a:endParaRPr b="1" sz="3200">
              <a:solidFill>
                <a:srgbClr val="0B1320"/>
              </a:solidFill>
              <a:latin typeface="Roboto"/>
              <a:ea typeface="Roboto"/>
              <a:cs typeface="Roboto"/>
              <a:sym typeface="Roboto"/>
            </a:endParaRPr>
          </a:p>
          <a:p>
            <a:pPr indent="-431800" lvl="0" marL="457200" marR="0" rtl="0" algn="l">
              <a:lnSpc>
                <a:spcPct val="120000"/>
              </a:lnSpc>
              <a:spcBef>
                <a:spcPts val="0"/>
              </a:spcBef>
              <a:spcAft>
                <a:spcPts val="0"/>
              </a:spcAft>
              <a:buClr>
                <a:srgbClr val="0B1320"/>
              </a:buClr>
              <a:buSzPts val="3200"/>
              <a:buFont typeface="Roboto"/>
              <a:buChar char="●"/>
            </a:pPr>
            <a:r>
              <a:rPr lang="en-US" sz="3200">
                <a:solidFill>
                  <a:srgbClr val="0B1320"/>
                </a:solidFill>
                <a:latin typeface="Roboto"/>
                <a:ea typeface="Roboto"/>
                <a:cs typeface="Roboto"/>
                <a:sym typeface="Roboto"/>
              </a:rPr>
              <a:t>36,254 rows, 76 columns</a:t>
            </a:r>
            <a:endParaRPr sz="3200">
              <a:solidFill>
                <a:srgbClr val="0B1320"/>
              </a:solidFill>
              <a:latin typeface="Roboto"/>
              <a:ea typeface="Roboto"/>
              <a:cs typeface="Roboto"/>
              <a:sym typeface="Roboto"/>
            </a:endParaRPr>
          </a:p>
          <a:p>
            <a:pPr indent="0" lvl="0" marL="0" marR="0" rtl="0" algn="l">
              <a:lnSpc>
                <a:spcPct val="120000"/>
              </a:lnSpc>
              <a:spcBef>
                <a:spcPts val="0"/>
              </a:spcBef>
              <a:spcAft>
                <a:spcPts val="0"/>
              </a:spcAft>
              <a:buNone/>
            </a:pPr>
            <a:r>
              <a:rPr b="1" i="1" lang="en-US" sz="3200">
                <a:solidFill>
                  <a:srgbClr val="0B1320"/>
                </a:solidFill>
                <a:latin typeface="Roboto"/>
                <a:ea typeface="Roboto"/>
                <a:cs typeface="Roboto"/>
                <a:sym typeface="Roboto"/>
              </a:rPr>
              <a:t>Columns</a:t>
            </a:r>
            <a:endParaRPr b="1" i="1" sz="3200">
              <a:solidFill>
                <a:srgbClr val="0B1320"/>
              </a:solidFill>
              <a:latin typeface="Roboto"/>
              <a:ea typeface="Roboto"/>
              <a:cs typeface="Roboto"/>
              <a:sym typeface="Roboto"/>
            </a:endParaRPr>
          </a:p>
          <a:p>
            <a:pPr indent="-431800" lvl="0" marL="457200" marR="0" rtl="0" algn="l">
              <a:lnSpc>
                <a:spcPct val="120000"/>
              </a:lnSpc>
              <a:spcBef>
                <a:spcPts val="0"/>
              </a:spcBef>
              <a:spcAft>
                <a:spcPts val="0"/>
              </a:spcAft>
              <a:buClr>
                <a:srgbClr val="0B1320"/>
              </a:buClr>
              <a:buSzPts val="3200"/>
              <a:buFont typeface="Roboto"/>
              <a:buChar char="●"/>
            </a:pPr>
            <a:r>
              <a:rPr lang="en-US" sz="3200">
                <a:solidFill>
                  <a:srgbClr val="0B1320"/>
                </a:solidFill>
                <a:latin typeface="Roboto"/>
                <a:ea typeface="Roboto"/>
                <a:cs typeface="Roboto"/>
                <a:sym typeface="Roboto"/>
              </a:rPr>
              <a:t>Key (RestaurantId -DateOfInspection), Grade, Boro, Score, and dummy variables for all the violations.</a:t>
            </a:r>
            <a:endParaRPr sz="3200">
              <a:solidFill>
                <a:srgbClr val="0B1320"/>
              </a:solidFill>
              <a:latin typeface="Roboto"/>
              <a:ea typeface="Roboto"/>
              <a:cs typeface="Roboto"/>
              <a:sym typeface="Roboto"/>
            </a:endParaRPr>
          </a:p>
          <a:p>
            <a:pPr indent="0" lvl="0" marL="0" marR="0" rtl="0" algn="l">
              <a:lnSpc>
                <a:spcPct val="120000"/>
              </a:lnSpc>
              <a:spcBef>
                <a:spcPts val="0"/>
              </a:spcBef>
              <a:spcAft>
                <a:spcPts val="0"/>
              </a:spcAft>
              <a:buNone/>
            </a:pPr>
            <a:r>
              <a:rPr b="1" i="1" lang="en-US" sz="3200">
                <a:solidFill>
                  <a:srgbClr val="0B1320"/>
                </a:solidFill>
                <a:latin typeface="Roboto"/>
                <a:ea typeface="Roboto"/>
                <a:cs typeface="Roboto"/>
                <a:sym typeface="Roboto"/>
              </a:rPr>
              <a:t>Rows</a:t>
            </a:r>
            <a:endParaRPr b="1" i="1" sz="3200">
              <a:solidFill>
                <a:srgbClr val="0B1320"/>
              </a:solidFill>
              <a:latin typeface="Roboto"/>
              <a:ea typeface="Roboto"/>
              <a:cs typeface="Roboto"/>
              <a:sym typeface="Roboto"/>
            </a:endParaRPr>
          </a:p>
          <a:p>
            <a:pPr indent="-431800" lvl="0" marL="457200" marR="0" rtl="0" algn="l">
              <a:lnSpc>
                <a:spcPct val="120000"/>
              </a:lnSpc>
              <a:spcBef>
                <a:spcPts val="0"/>
              </a:spcBef>
              <a:spcAft>
                <a:spcPts val="0"/>
              </a:spcAft>
              <a:buClr>
                <a:srgbClr val="0B1320"/>
              </a:buClr>
              <a:buSzPts val="3200"/>
              <a:buFont typeface="Roboto"/>
              <a:buChar char="●"/>
            </a:pPr>
            <a:r>
              <a:rPr lang="en-US" sz="3200">
                <a:solidFill>
                  <a:srgbClr val="0B1320"/>
                </a:solidFill>
                <a:latin typeface="Roboto"/>
                <a:ea typeface="Roboto"/>
                <a:cs typeface="Roboto"/>
                <a:sym typeface="Roboto"/>
              </a:rPr>
              <a:t>Each row is an inspection completed by the DOH. There are 36,254 rows between years 2015-present.</a:t>
            </a:r>
            <a:endParaRPr sz="3200">
              <a:solidFill>
                <a:srgbClr val="0B1320"/>
              </a:solidFill>
              <a:latin typeface="Roboto"/>
              <a:ea typeface="Roboto"/>
              <a:cs typeface="Roboto"/>
              <a:sym typeface="Roboto"/>
            </a:endParaRPr>
          </a:p>
          <a:p>
            <a:pPr indent="0" lvl="0" marL="0" marR="0" rtl="0" algn="l">
              <a:lnSpc>
                <a:spcPct val="120000"/>
              </a:lnSpc>
              <a:spcBef>
                <a:spcPts val="0"/>
              </a:spcBef>
              <a:spcAft>
                <a:spcPts val="0"/>
              </a:spcAft>
              <a:buNone/>
            </a:pPr>
            <a:r>
              <a:t/>
            </a:r>
            <a:endParaRPr sz="3200">
              <a:solidFill>
                <a:srgbClr val="0B1320"/>
              </a:solidFill>
              <a:latin typeface="Roboto"/>
              <a:ea typeface="Roboto"/>
              <a:cs typeface="Roboto"/>
              <a:sym typeface="Roboto"/>
            </a:endParaRPr>
          </a:p>
        </p:txBody>
      </p:sp>
      <p:pic>
        <p:nvPicPr>
          <p:cNvPr id="347" name="Google Shape;347;p23"/>
          <p:cNvPicPr preferRelativeResize="0"/>
          <p:nvPr/>
        </p:nvPicPr>
        <p:blipFill rotWithShape="1">
          <a:blip r:embed="rId3">
            <a:alphaModFix/>
          </a:blip>
          <a:srcRect b="0" l="0" r="0" t="0"/>
          <a:stretch/>
        </p:blipFill>
        <p:spPr>
          <a:xfrm>
            <a:off x="9956850" y="2265550"/>
            <a:ext cx="7377000" cy="7513436"/>
          </a:xfrm>
          <a:prstGeom prst="rect">
            <a:avLst/>
          </a:prstGeom>
          <a:noFill/>
          <a:ln>
            <a:noFill/>
          </a:ln>
        </p:spPr>
      </p:pic>
      <p:pic>
        <p:nvPicPr>
          <p:cNvPr id="348" name="Google Shape;348;p23"/>
          <p:cNvPicPr preferRelativeResize="0"/>
          <p:nvPr/>
        </p:nvPicPr>
        <p:blipFill>
          <a:blip r:embed="rId4">
            <a:alphaModFix/>
          </a:blip>
          <a:stretch>
            <a:fillRect/>
          </a:stretch>
        </p:blipFill>
        <p:spPr>
          <a:xfrm>
            <a:off x="16299425" y="9790249"/>
            <a:ext cx="1879011" cy="408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4"/>
          <p:cNvSpPr txBox="1"/>
          <p:nvPr/>
        </p:nvSpPr>
        <p:spPr>
          <a:xfrm>
            <a:off x="1029599" y="796525"/>
            <a:ext cx="15761700" cy="12621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8200">
                <a:solidFill>
                  <a:srgbClr val="0B1320"/>
                </a:solidFill>
                <a:latin typeface="Playfair Display Black"/>
                <a:ea typeface="Playfair Display Black"/>
                <a:cs typeface="Playfair Display Black"/>
                <a:sym typeface="Playfair Display Black"/>
              </a:rPr>
              <a:t>Methodology: </a:t>
            </a:r>
            <a:r>
              <a:rPr i="1" lang="en-US" sz="8200">
                <a:solidFill>
                  <a:srgbClr val="0B1320"/>
                </a:solidFill>
                <a:latin typeface="Playfair Display Black"/>
                <a:ea typeface="Playfair Display Black"/>
                <a:cs typeface="Playfair Display Black"/>
                <a:sym typeface="Playfair Display Black"/>
              </a:rPr>
              <a:t>Data </a:t>
            </a:r>
            <a:r>
              <a:rPr i="1" lang="en-US" sz="8200">
                <a:solidFill>
                  <a:srgbClr val="0B1320"/>
                </a:solidFill>
                <a:latin typeface="Playfair Display Black"/>
                <a:ea typeface="Playfair Display Black"/>
                <a:cs typeface="Playfair Display Black"/>
                <a:sym typeface="Playfair Display Black"/>
              </a:rPr>
              <a:t>Insights</a:t>
            </a:r>
            <a:endParaRPr i="1" sz="8200"/>
          </a:p>
        </p:txBody>
      </p:sp>
      <p:cxnSp>
        <p:nvCxnSpPr>
          <p:cNvPr id="354" name="Google Shape;354;p24"/>
          <p:cNvCxnSpPr/>
          <p:nvPr/>
        </p:nvCxnSpPr>
        <p:spPr>
          <a:xfrm>
            <a:off x="3526649" y="9489349"/>
            <a:ext cx="13985400" cy="0"/>
          </a:xfrm>
          <a:prstGeom prst="straightConnector1">
            <a:avLst/>
          </a:prstGeom>
          <a:noFill/>
          <a:ln cap="flat" cmpd="sng" w="38100">
            <a:solidFill>
              <a:srgbClr val="0B1320"/>
            </a:solidFill>
            <a:prstDash val="solid"/>
            <a:round/>
            <a:headEnd len="sm" w="sm" type="none"/>
            <a:tailEnd len="sm" w="sm" type="none"/>
          </a:ln>
        </p:spPr>
      </p:cxnSp>
      <p:grpSp>
        <p:nvGrpSpPr>
          <p:cNvPr id="355" name="Google Shape;355;p24"/>
          <p:cNvGrpSpPr/>
          <p:nvPr/>
        </p:nvGrpSpPr>
        <p:grpSpPr>
          <a:xfrm>
            <a:off x="1029612" y="9258300"/>
            <a:ext cx="406852" cy="408676"/>
            <a:chOff x="1813" y="0"/>
            <a:chExt cx="809173" cy="812800"/>
          </a:xfrm>
        </p:grpSpPr>
        <p:sp>
          <p:nvSpPr>
            <p:cNvPr id="356" name="Google Shape;356;p2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4"/>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8" name="Google Shape;358;p24"/>
          <p:cNvGrpSpPr/>
          <p:nvPr/>
        </p:nvGrpSpPr>
        <p:grpSpPr>
          <a:xfrm>
            <a:off x="1593286" y="9258300"/>
            <a:ext cx="406852" cy="408676"/>
            <a:chOff x="1813" y="0"/>
            <a:chExt cx="809173" cy="812800"/>
          </a:xfrm>
        </p:grpSpPr>
        <p:sp>
          <p:nvSpPr>
            <p:cNvPr id="359" name="Google Shape;359;p2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4"/>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1" name="Google Shape;361;p24"/>
          <p:cNvGrpSpPr/>
          <p:nvPr/>
        </p:nvGrpSpPr>
        <p:grpSpPr>
          <a:xfrm>
            <a:off x="2154334" y="9258300"/>
            <a:ext cx="406852" cy="408676"/>
            <a:chOff x="1813" y="0"/>
            <a:chExt cx="809173" cy="812800"/>
          </a:xfrm>
        </p:grpSpPr>
        <p:sp>
          <p:nvSpPr>
            <p:cNvPr id="362" name="Google Shape;362;p2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4"/>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64" name="Google Shape;364;p24"/>
          <p:cNvSpPr txBox="1"/>
          <p:nvPr/>
        </p:nvSpPr>
        <p:spPr>
          <a:xfrm>
            <a:off x="1282300" y="2855275"/>
            <a:ext cx="8178000" cy="492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t/>
            </a:r>
            <a:endParaRPr b="1" i="1" sz="3200">
              <a:solidFill>
                <a:srgbClr val="0B1320"/>
              </a:solidFill>
              <a:latin typeface="Roboto"/>
              <a:ea typeface="Roboto"/>
              <a:cs typeface="Roboto"/>
              <a:sym typeface="Roboto"/>
            </a:endParaRPr>
          </a:p>
        </p:txBody>
      </p:sp>
      <p:pic>
        <p:nvPicPr>
          <p:cNvPr id="365" name="Google Shape;365;p24"/>
          <p:cNvPicPr preferRelativeResize="0"/>
          <p:nvPr/>
        </p:nvPicPr>
        <p:blipFill>
          <a:blip r:embed="rId3">
            <a:alphaModFix/>
          </a:blip>
          <a:stretch>
            <a:fillRect/>
          </a:stretch>
        </p:blipFill>
        <p:spPr>
          <a:xfrm>
            <a:off x="16299425" y="9790249"/>
            <a:ext cx="1879011" cy="408675"/>
          </a:xfrm>
          <a:prstGeom prst="rect">
            <a:avLst/>
          </a:prstGeom>
          <a:noFill/>
          <a:ln>
            <a:noFill/>
          </a:ln>
        </p:spPr>
      </p:pic>
      <p:pic>
        <p:nvPicPr>
          <p:cNvPr id="366" name="Google Shape;366;p24"/>
          <p:cNvPicPr preferRelativeResize="0"/>
          <p:nvPr/>
        </p:nvPicPr>
        <p:blipFill>
          <a:blip r:embed="rId4">
            <a:alphaModFix/>
          </a:blip>
          <a:stretch>
            <a:fillRect/>
          </a:stretch>
        </p:blipFill>
        <p:spPr>
          <a:xfrm>
            <a:off x="4063400" y="2359525"/>
            <a:ext cx="9140850" cy="6855649"/>
          </a:xfrm>
          <a:prstGeom prst="rect">
            <a:avLst/>
          </a:prstGeom>
          <a:noFill/>
          <a:ln>
            <a:noFill/>
          </a:ln>
        </p:spPr>
      </p:pic>
      <p:sp>
        <p:nvSpPr>
          <p:cNvPr id="367" name="Google Shape;367;p24"/>
          <p:cNvSpPr txBox="1"/>
          <p:nvPr/>
        </p:nvSpPr>
        <p:spPr>
          <a:xfrm>
            <a:off x="5017575" y="8066500"/>
            <a:ext cx="7052700" cy="4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dk1"/>
                </a:solidFill>
              </a:rPr>
              <a:t>Non-food contact surfaces improperly constructed/maintained</a:t>
            </a:r>
            <a:endParaRPr b="1">
              <a:solidFill>
                <a:schemeClr val="dk1"/>
              </a:solidFill>
            </a:endParaRPr>
          </a:p>
        </p:txBody>
      </p:sp>
      <p:sp>
        <p:nvSpPr>
          <p:cNvPr id="368" name="Google Shape;368;p24"/>
          <p:cNvSpPr txBox="1"/>
          <p:nvPr/>
        </p:nvSpPr>
        <p:spPr>
          <a:xfrm>
            <a:off x="5017575" y="7536750"/>
            <a:ext cx="7052700" cy="4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dk1"/>
                </a:solidFill>
              </a:rPr>
              <a:t>Food worker does not maintain personal cleanliness</a:t>
            </a:r>
            <a:endParaRPr b="1">
              <a:solidFill>
                <a:schemeClr val="dk1"/>
              </a:solidFill>
            </a:endParaRPr>
          </a:p>
        </p:txBody>
      </p:sp>
      <p:sp>
        <p:nvSpPr>
          <p:cNvPr id="369" name="Google Shape;369;p24"/>
          <p:cNvSpPr txBox="1"/>
          <p:nvPr/>
        </p:nvSpPr>
        <p:spPr>
          <a:xfrm>
            <a:off x="5275875" y="7007000"/>
            <a:ext cx="7553100" cy="4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dk1"/>
                </a:solidFill>
              </a:rPr>
              <a:t> Hand washing facilities not provided or not located where required</a:t>
            </a:r>
            <a:endParaRPr b="1">
              <a:solidFill>
                <a:schemeClr val="dk1"/>
              </a:solidFill>
            </a:endParaRPr>
          </a:p>
        </p:txBody>
      </p:sp>
      <p:sp>
        <p:nvSpPr>
          <p:cNvPr id="370" name="Google Shape;370;p24"/>
          <p:cNvSpPr txBox="1"/>
          <p:nvPr/>
        </p:nvSpPr>
        <p:spPr>
          <a:xfrm>
            <a:off x="5534200" y="6464775"/>
            <a:ext cx="74238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dk1"/>
                </a:solidFill>
              </a:rPr>
              <a:t>Food not protected from cross-contamination </a:t>
            </a:r>
            <a:endParaRPr b="1">
              <a:solidFill>
                <a:schemeClr val="dk1"/>
              </a:solidFill>
            </a:endParaRPr>
          </a:p>
        </p:txBody>
      </p:sp>
      <p:sp>
        <p:nvSpPr>
          <p:cNvPr id="371" name="Google Shape;371;p24"/>
          <p:cNvSpPr txBox="1"/>
          <p:nvPr/>
        </p:nvSpPr>
        <p:spPr>
          <a:xfrm>
            <a:off x="6386950" y="5838150"/>
            <a:ext cx="60195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dk1"/>
                </a:solidFill>
              </a:rPr>
              <a:t>Food not protected from contamination</a:t>
            </a:r>
            <a:endParaRPr b="1">
              <a:solidFill>
                <a:schemeClr val="dk1"/>
              </a:solidFill>
            </a:endParaRPr>
          </a:p>
        </p:txBody>
      </p:sp>
      <p:sp>
        <p:nvSpPr>
          <p:cNvPr id="372" name="Google Shape;372;p24"/>
          <p:cNvSpPr txBox="1"/>
          <p:nvPr/>
        </p:nvSpPr>
        <p:spPr>
          <a:xfrm>
            <a:off x="6631875" y="5267700"/>
            <a:ext cx="6326100" cy="4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dk1"/>
                </a:solidFill>
              </a:rPr>
              <a:t>Food contact surface not sanitized; and/or not clean to sight and/or touch</a:t>
            </a:r>
            <a:endParaRPr b="1">
              <a:solidFill>
                <a:schemeClr val="dk1"/>
              </a:solidFill>
            </a:endParaRPr>
          </a:p>
        </p:txBody>
      </p:sp>
      <p:sp>
        <p:nvSpPr>
          <p:cNvPr id="373" name="Google Shape;373;p24"/>
          <p:cNvSpPr txBox="1"/>
          <p:nvPr/>
        </p:nvSpPr>
        <p:spPr>
          <a:xfrm>
            <a:off x="7139150" y="4669300"/>
            <a:ext cx="58836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dk1"/>
                </a:solidFill>
              </a:rPr>
              <a:t>Food Protection Certificate not held by supervisor or manager of food operations</a:t>
            </a:r>
            <a:endParaRPr b="1">
              <a:solidFill>
                <a:schemeClr val="dk1"/>
              </a:solidFill>
            </a:endParaRPr>
          </a:p>
        </p:txBody>
      </p:sp>
      <p:sp>
        <p:nvSpPr>
          <p:cNvPr id="374" name="Google Shape;374;p24"/>
          <p:cNvSpPr txBox="1"/>
          <p:nvPr/>
        </p:nvSpPr>
        <p:spPr>
          <a:xfrm>
            <a:off x="7566075" y="4166050"/>
            <a:ext cx="58836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dk1"/>
                </a:solidFill>
              </a:rPr>
              <a:t>Hot potentially hazardous food not held at 140°F or above</a:t>
            </a:r>
            <a:endParaRPr b="1">
              <a:solidFill>
                <a:schemeClr val="dk1"/>
              </a:solidFill>
            </a:endParaRPr>
          </a:p>
        </p:txBody>
      </p:sp>
      <p:sp>
        <p:nvSpPr>
          <p:cNvPr id="375" name="Google Shape;375;p24"/>
          <p:cNvSpPr txBox="1"/>
          <p:nvPr/>
        </p:nvSpPr>
        <p:spPr>
          <a:xfrm>
            <a:off x="7905075" y="3662800"/>
            <a:ext cx="52143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dk1"/>
                </a:solidFill>
              </a:rPr>
              <a:t>Cold potentially hazardous food not held at 41°F or below</a:t>
            </a:r>
            <a:endParaRPr b="1">
              <a:solidFill>
                <a:schemeClr val="dk1"/>
              </a:solidFill>
            </a:endParaRPr>
          </a:p>
        </p:txBody>
      </p:sp>
      <p:sp>
        <p:nvSpPr>
          <p:cNvPr id="376" name="Google Shape;376;p24"/>
          <p:cNvSpPr txBox="1"/>
          <p:nvPr/>
        </p:nvSpPr>
        <p:spPr>
          <a:xfrm>
            <a:off x="9634350" y="3097175"/>
            <a:ext cx="3109800" cy="4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lt1"/>
                </a:solidFill>
              </a:rPr>
              <a:t>Washing facilities not provided</a:t>
            </a:r>
            <a:endParaRPr b="1">
              <a:solidFill>
                <a:schemeClr val="lt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25"/>
          <p:cNvSpPr txBox="1"/>
          <p:nvPr/>
        </p:nvSpPr>
        <p:spPr>
          <a:xfrm>
            <a:off x="1029599" y="796525"/>
            <a:ext cx="15761700" cy="1154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7500">
                <a:solidFill>
                  <a:srgbClr val="0B1320"/>
                </a:solidFill>
                <a:latin typeface="Playfair Display Black"/>
                <a:ea typeface="Playfair Display Black"/>
                <a:cs typeface="Playfair Display Black"/>
                <a:sym typeface="Playfair Display Black"/>
              </a:rPr>
              <a:t>Methodology: </a:t>
            </a:r>
            <a:r>
              <a:rPr i="1" lang="en-US" sz="7400">
                <a:solidFill>
                  <a:srgbClr val="0B1320"/>
                </a:solidFill>
                <a:latin typeface="Playfair Display Black"/>
                <a:ea typeface="Playfair Display Black"/>
                <a:cs typeface="Playfair Display Black"/>
                <a:sym typeface="Playfair Display Black"/>
              </a:rPr>
              <a:t>Data Pre-Processing</a:t>
            </a:r>
            <a:endParaRPr i="1" sz="100"/>
          </a:p>
        </p:txBody>
      </p:sp>
      <p:sp>
        <p:nvSpPr>
          <p:cNvPr id="382" name="Google Shape;382;p25"/>
          <p:cNvSpPr txBox="1"/>
          <p:nvPr/>
        </p:nvSpPr>
        <p:spPr>
          <a:xfrm>
            <a:off x="1029600" y="2494025"/>
            <a:ext cx="8911500" cy="6994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200">
                <a:solidFill>
                  <a:srgbClr val="0B1320"/>
                </a:solidFill>
                <a:latin typeface="Roboto"/>
                <a:ea typeface="Roboto"/>
                <a:cs typeface="Roboto"/>
                <a:sym typeface="Roboto"/>
              </a:rPr>
              <a:t>K-Means Clustering</a:t>
            </a:r>
            <a:endParaRPr b="1" sz="3200">
              <a:solidFill>
                <a:srgbClr val="0B1320"/>
              </a:solidFill>
              <a:latin typeface="Roboto"/>
              <a:ea typeface="Roboto"/>
              <a:cs typeface="Roboto"/>
              <a:sym typeface="Roboto"/>
            </a:endParaRPr>
          </a:p>
          <a:p>
            <a:pPr indent="-431800" lvl="0" marL="457200" marR="0" rtl="0" algn="l">
              <a:lnSpc>
                <a:spcPct val="120000"/>
              </a:lnSpc>
              <a:spcBef>
                <a:spcPts val="0"/>
              </a:spcBef>
              <a:spcAft>
                <a:spcPts val="0"/>
              </a:spcAft>
              <a:buClr>
                <a:srgbClr val="0B1320"/>
              </a:buClr>
              <a:buSzPts val="3200"/>
              <a:buFont typeface="Roboto"/>
              <a:buChar char="●"/>
            </a:pPr>
            <a:r>
              <a:rPr lang="en-US" sz="3200">
                <a:solidFill>
                  <a:srgbClr val="0B1320"/>
                </a:solidFill>
                <a:latin typeface="Roboto"/>
                <a:ea typeface="Roboto"/>
                <a:cs typeface="Roboto"/>
                <a:sym typeface="Roboto"/>
              </a:rPr>
              <a:t>Identify the patterns and relevant features.</a:t>
            </a:r>
            <a:endParaRPr sz="3200">
              <a:solidFill>
                <a:srgbClr val="0B1320"/>
              </a:solidFill>
              <a:latin typeface="Roboto"/>
              <a:ea typeface="Roboto"/>
              <a:cs typeface="Roboto"/>
              <a:sym typeface="Roboto"/>
            </a:endParaRPr>
          </a:p>
          <a:p>
            <a:pPr indent="-431800" lvl="0" marL="457200" marR="0" rtl="0" algn="l">
              <a:lnSpc>
                <a:spcPct val="120000"/>
              </a:lnSpc>
              <a:spcBef>
                <a:spcPts val="0"/>
              </a:spcBef>
              <a:spcAft>
                <a:spcPts val="0"/>
              </a:spcAft>
              <a:buClr>
                <a:srgbClr val="0B1320"/>
              </a:buClr>
              <a:buSzPts val="3200"/>
              <a:buFont typeface="Roboto"/>
              <a:buChar char="●"/>
            </a:pPr>
            <a:r>
              <a:rPr lang="en-US" sz="3200">
                <a:solidFill>
                  <a:srgbClr val="0B1320"/>
                </a:solidFill>
                <a:latin typeface="Roboto"/>
                <a:ea typeface="Roboto"/>
                <a:cs typeface="Roboto"/>
                <a:sym typeface="Roboto"/>
              </a:rPr>
              <a:t>Run K-Means Clustering model on cleaned dataset to identify clusters based on violation codes </a:t>
            </a:r>
            <a:endParaRPr sz="3200">
              <a:solidFill>
                <a:srgbClr val="0B1320"/>
              </a:solidFill>
              <a:latin typeface="Roboto"/>
              <a:ea typeface="Roboto"/>
              <a:cs typeface="Roboto"/>
              <a:sym typeface="Roboto"/>
            </a:endParaRPr>
          </a:p>
          <a:p>
            <a:pPr indent="-431800" lvl="0" marL="457200" marR="0" rtl="0" algn="l">
              <a:lnSpc>
                <a:spcPct val="120000"/>
              </a:lnSpc>
              <a:spcBef>
                <a:spcPts val="0"/>
              </a:spcBef>
              <a:spcAft>
                <a:spcPts val="0"/>
              </a:spcAft>
              <a:buClr>
                <a:srgbClr val="0B1320"/>
              </a:buClr>
              <a:buSzPts val="3200"/>
              <a:buFont typeface="Roboto"/>
              <a:buChar char="●"/>
            </a:pPr>
            <a:r>
              <a:rPr lang="en-US" sz="3200">
                <a:solidFill>
                  <a:srgbClr val="0B1320"/>
                </a:solidFill>
                <a:latin typeface="Roboto"/>
                <a:ea typeface="Roboto"/>
                <a:cs typeface="Roboto"/>
                <a:sym typeface="Roboto"/>
              </a:rPr>
              <a:t>K-Means Algorithm run on only violation codes</a:t>
            </a:r>
            <a:endParaRPr sz="3200">
              <a:solidFill>
                <a:srgbClr val="0B1320"/>
              </a:solidFill>
              <a:latin typeface="Roboto"/>
              <a:ea typeface="Roboto"/>
              <a:cs typeface="Roboto"/>
              <a:sym typeface="Roboto"/>
            </a:endParaRPr>
          </a:p>
          <a:p>
            <a:pPr indent="-431800" lvl="1" marL="914400" marR="0" rtl="0" algn="l">
              <a:lnSpc>
                <a:spcPct val="120000"/>
              </a:lnSpc>
              <a:spcBef>
                <a:spcPts val="0"/>
              </a:spcBef>
              <a:spcAft>
                <a:spcPts val="0"/>
              </a:spcAft>
              <a:buClr>
                <a:srgbClr val="0B1320"/>
              </a:buClr>
              <a:buSzPts val="3200"/>
              <a:buFont typeface="Roboto"/>
              <a:buChar char="○"/>
            </a:pPr>
            <a:r>
              <a:rPr i="1" lang="en-US" sz="3200">
                <a:solidFill>
                  <a:srgbClr val="0B1320"/>
                </a:solidFill>
                <a:latin typeface="Roboto"/>
                <a:ea typeface="Roboto"/>
                <a:cs typeface="Roboto"/>
                <a:sym typeface="Roboto"/>
              </a:rPr>
              <a:t>Why?</a:t>
            </a:r>
            <a:r>
              <a:rPr lang="en-US" sz="3200">
                <a:solidFill>
                  <a:srgbClr val="0B1320"/>
                </a:solidFill>
                <a:latin typeface="Roboto"/>
                <a:ea typeface="Roboto"/>
                <a:cs typeface="Roboto"/>
                <a:sym typeface="Roboto"/>
              </a:rPr>
              <a:t> Prior regression models showed high multicollinearity &amp; insignificant test results when including boro &amp; cuisine type</a:t>
            </a:r>
            <a:endParaRPr sz="3200">
              <a:solidFill>
                <a:srgbClr val="0B1320"/>
              </a:solidFill>
              <a:latin typeface="Roboto"/>
              <a:ea typeface="Roboto"/>
              <a:cs typeface="Roboto"/>
              <a:sym typeface="Roboto"/>
            </a:endParaRPr>
          </a:p>
          <a:p>
            <a:pPr indent="-431800" lvl="0" marL="457200" marR="0" rtl="0" algn="l">
              <a:lnSpc>
                <a:spcPct val="120000"/>
              </a:lnSpc>
              <a:spcBef>
                <a:spcPts val="0"/>
              </a:spcBef>
              <a:spcAft>
                <a:spcPts val="0"/>
              </a:spcAft>
              <a:buClr>
                <a:srgbClr val="0B1320"/>
              </a:buClr>
              <a:buSzPts val="3200"/>
              <a:buFont typeface="Roboto"/>
              <a:buChar char="●"/>
            </a:pPr>
            <a:r>
              <a:rPr lang="en-US" sz="3200">
                <a:solidFill>
                  <a:srgbClr val="0B1320"/>
                </a:solidFill>
                <a:latin typeface="Roboto"/>
                <a:ea typeface="Roboto"/>
                <a:cs typeface="Roboto"/>
                <a:sym typeface="Roboto"/>
              </a:rPr>
              <a:t>Elbow plot: K=4</a:t>
            </a:r>
            <a:endParaRPr sz="3200">
              <a:solidFill>
                <a:srgbClr val="0B1320"/>
              </a:solidFill>
              <a:latin typeface="Roboto"/>
              <a:ea typeface="Roboto"/>
              <a:cs typeface="Roboto"/>
              <a:sym typeface="Roboto"/>
            </a:endParaRPr>
          </a:p>
          <a:p>
            <a:pPr indent="0" lvl="0" marL="457200" marR="0" rtl="0" algn="l">
              <a:lnSpc>
                <a:spcPct val="120000"/>
              </a:lnSpc>
              <a:spcBef>
                <a:spcPts val="0"/>
              </a:spcBef>
              <a:spcAft>
                <a:spcPts val="0"/>
              </a:spcAft>
              <a:buNone/>
            </a:pPr>
            <a:r>
              <a:t/>
            </a:r>
            <a:endParaRPr sz="3200">
              <a:solidFill>
                <a:srgbClr val="0B1320"/>
              </a:solidFill>
              <a:latin typeface="Roboto"/>
              <a:ea typeface="Roboto"/>
              <a:cs typeface="Roboto"/>
              <a:sym typeface="Roboto"/>
            </a:endParaRPr>
          </a:p>
          <a:p>
            <a:pPr indent="0" lvl="0" marL="0" marR="0" rtl="0" algn="l">
              <a:lnSpc>
                <a:spcPct val="120000"/>
              </a:lnSpc>
              <a:spcBef>
                <a:spcPts val="0"/>
              </a:spcBef>
              <a:spcAft>
                <a:spcPts val="0"/>
              </a:spcAft>
              <a:buNone/>
            </a:pPr>
            <a:r>
              <a:t/>
            </a:r>
            <a:endParaRPr sz="3200">
              <a:solidFill>
                <a:srgbClr val="0B1320"/>
              </a:solidFill>
              <a:latin typeface="Roboto"/>
              <a:ea typeface="Roboto"/>
              <a:cs typeface="Roboto"/>
              <a:sym typeface="Roboto"/>
            </a:endParaRPr>
          </a:p>
        </p:txBody>
      </p:sp>
      <p:pic>
        <p:nvPicPr>
          <p:cNvPr id="383" name="Google Shape;383;p25"/>
          <p:cNvPicPr preferRelativeResize="0"/>
          <p:nvPr/>
        </p:nvPicPr>
        <p:blipFill>
          <a:blip r:embed="rId3">
            <a:alphaModFix/>
          </a:blip>
          <a:stretch>
            <a:fillRect/>
          </a:stretch>
        </p:blipFill>
        <p:spPr>
          <a:xfrm>
            <a:off x="10093500" y="3085775"/>
            <a:ext cx="7200900" cy="4829175"/>
          </a:xfrm>
          <a:prstGeom prst="rect">
            <a:avLst/>
          </a:prstGeom>
          <a:noFill/>
          <a:ln>
            <a:noFill/>
          </a:ln>
        </p:spPr>
      </p:pic>
      <p:pic>
        <p:nvPicPr>
          <p:cNvPr id="384" name="Google Shape;384;p25"/>
          <p:cNvPicPr preferRelativeResize="0"/>
          <p:nvPr/>
        </p:nvPicPr>
        <p:blipFill>
          <a:blip r:embed="rId4">
            <a:alphaModFix/>
          </a:blip>
          <a:stretch>
            <a:fillRect/>
          </a:stretch>
        </p:blipFill>
        <p:spPr>
          <a:xfrm>
            <a:off x="16299425" y="9790249"/>
            <a:ext cx="1879011" cy="408675"/>
          </a:xfrm>
          <a:prstGeom prst="rect">
            <a:avLst/>
          </a:prstGeom>
          <a:noFill/>
          <a:ln>
            <a:noFill/>
          </a:ln>
        </p:spPr>
      </p:pic>
      <p:cxnSp>
        <p:nvCxnSpPr>
          <p:cNvPr id="385" name="Google Shape;385;p25"/>
          <p:cNvCxnSpPr/>
          <p:nvPr/>
        </p:nvCxnSpPr>
        <p:spPr>
          <a:xfrm>
            <a:off x="3526649" y="9489349"/>
            <a:ext cx="13985400" cy="0"/>
          </a:xfrm>
          <a:prstGeom prst="straightConnector1">
            <a:avLst/>
          </a:prstGeom>
          <a:noFill/>
          <a:ln cap="flat" cmpd="sng" w="38100">
            <a:solidFill>
              <a:srgbClr val="0B1320"/>
            </a:solidFill>
            <a:prstDash val="solid"/>
            <a:round/>
            <a:headEnd len="sm" w="sm" type="none"/>
            <a:tailEnd len="sm" w="sm" type="none"/>
          </a:ln>
        </p:spPr>
      </p:cxnSp>
      <p:grpSp>
        <p:nvGrpSpPr>
          <p:cNvPr id="386" name="Google Shape;386;p25"/>
          <p:cNvGrpSpPr/>
          <p:nvPr/>
        </p:nvGrpSpPr>
        <p:grpSpPr>
          <a:xfrm>
            <a:off x="1029612" y="9258300"/>
            <a:ext cx="406852" cy="408676"/>
            <a:chOff x="1813" y="0"/>
            <a:chExt cx="809173" cy="812800"/>
          </a:xfrm>
        </p:grpSpPr>
        <p:sp>
          <p:nvSpPr>
            <p:cNvPr id="387" name="Google Shape;387;p2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5"/>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89" name="Google Shape;389;p25"/>
          <p:cNvGrpSpPr/>
          <p:nvPr/>
        </p:nvGrpSpPr>
        <p:grpSpPr>
          <a:xfrm>
            <a:off x="1593286" y="9258300"/>
            <a:ext cx="406852" cy="408676"/>
            <a:chOff x="1813" y="0"/>
            <a:chExt cx="809173" cy="812800"/>
          </a:xfrm>
        </p:grpSpPr>
        <p:sp>
          <p:nvSpPr>
            <p:cNvPr id="390" name="Google Shape;390;p2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5"/>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2" name="Google Shape;392;p25"/>
          <p:cNvGrpSpPr/>
          <p:nvPr/>
        </p:nvGrpSpPr>
        <p:grpSpPr>
          <a:xfrm>
            <a:off x="2154334" y="9258300"/>
            <a:ext cx="406852" cy="408676"/>
            <a:chOff x="1813" y="0"/>
            <a:chExt cx="809173" cy="812800"/>
          </a:xfrm>
        </p:grpSpPr>
        <p:sp>
          <p:nvSpPr>
            <p:cNvPr id="393" name="Google Shape;393;p2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5"/>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26"/>
          <p:cNvSpPr txBox="1"/>
          <p:nvPr/>
        </p:nvSpPr>
        <p:spPr>
          <a:xfrm>
            <a:off x="1029599" y="796525"/>
            <a:ext cx="15761700" cy="1262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8200">
                <a:solidFill>
                  <a:srgbClr val="0B1320"/>
                </a:solidFill>
                <a:latin typeface="Playfair Display Black"/>
                <a:ea typeface="Playfair Display Black"/>
                <a:cs typeface="Playfair Display Black"/>
                <a:sym typeface="Playfair Display Black"/>
              </a:rPr>
              <a:t>Methodology: </a:t>
            </a:r>
            <a:r>
              <a:rPr i="1" lang="en-US" sz="8200">
                <a:solidFill>
                  <a:srgbClr val="0B1320"/>
                </a:solidFill>
                <a:latin typeface="Playfair Display Black"/>
                <a:ea typeface="Playfair Display Black"/>
                <a:cs typeface="Playfair Display Black"/>
                <a:sym typeface="Playfair Display Black"/>
              </a:rPr>
              <a:t>Cluster Analysis</a:t>
            </a:r>
            <a:endParaRPr i="1" sz="8200"/>
          </a:p>
        </p:txBody>
      </p:sp>
      <p:cxnSp>
        <p:nvCxnSpPr>
          <p:cNvPr id="400" name="Google Shape;400;p26"/>
          <p:cNvCxnSpPr/>
          <p:nvPr/>
        </p:nvCxnSpPr>
        <p:spPr>
          <a:xfrm>
            <a:off x="3273949" y="9462624"/>
            <a:ext cx="13985400" cy="0"/>
          </a:xfrm>
          <a:prstGeom prst="straightConnector1">
            <a:avLst/>
          </a:prstGeom>
          <a:noFill/>
          <a:ln cap="flat" cmpd="sng" w="38100">
            <a:solidFill>
              <a:srgbClr val="0B1320"/>
            </a:solidFill>
            <a:prstDash val="solid"/>
            <a:round/>
            <a:headEnd len="sm" w="sm" type="none"/>
            <a:tailEnd len="sm" w="sm" type="none"/>
          </a:ln>
        </p:spPr>
      </p:cxnSp>
      <p:grpSp>
        <p:nvGrpSpPr>
          <p:cNvPr id="401" name="Google Shape;401;p26"/>
          <p:cNvGrpSpPr/>
          <p:nvPr/>
        </p:nvGrpSpPr>
        <p:grpSpPr>
          <a:xfrm>
            <a:off x="1029612" y="9258300"/>
            <a:ext cx="406852" cy="408676"/>
            <a:chOff x="1813" y="0"/>
            <a:chExt cx="809173" cy="812800"/>
          </a:xfrm>
        </p:grpSpPr>
        <p:sp>
          <p:nvSpPr>
            <p:cNvPr id="402" name="Google Shape;402;p2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6"/>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04" name="Google Shape;404;p26"/>
          <p:cNvGrpSpPr/>
          <p:nvPr/>
        </p:nvGrpSpPr>
        <p:grpSpPr>
          <a:xfrm>
            <a:off x="1593286" y="9258300"/>
            <a:ext cx="406852" cy="408676"/>
            <a:chOff x="1813" y="0"/>
            <a:chExt cx="809173" cy="812800"/>
          </a:xfrm>
        </p:grpSpPr>
        <p:sp>
          <p:nvSpPr>
            <p:cNvPr id="405" name="Google Shape;405;p2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6"/>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07" name="Google Shape;407;p26"/>
          <p:cNvGrpSpPr/>
          <p:nvPr/>
        </p:nvGrpSpPr>
        <p:grpSpPr>
          <a:xfrm>
            <a:off x="2154334" y="9258300"/>
            <a:ext cx="406852" cy="408676"/>
            <a:chOff x="1813" y="0"/>
            <a:chExt cx="809173" cy="812800"/>
          </a:xfrm>
        </p:grpSpPr>
        <p:sp>
          <p:nvSpPr>
            <p:cNvPr id="408" name="Google Shape;408;p2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6"/>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10" name="Google Shape;410;p26"/>
          <p:cNvSpPr txBox="1"/>
          <p:nvPr/>
        </p:nvSpPr>
        <p:spPr>
          <a:xfrm>
            <a:off x="1029600" y="2482075"/>
            <a:ext cx="14853900" cy="6557100"/>
          </a:xfrm>
          <a:prstGeom prst="rect">
            <a:avLst/>
          </a:prstGeom>
          <a:noFill/>
          <a:ln>
            <a:noFill/>
          </a:ln>
        </p:spPr>
        <p:txBody>
          <a:bodyPr anchorCtr="0" anchor="t" bIns="0" lIns="0" spcFirstLastPara="1" rIns="0" wrap="square" tIns="0">
            <a:spAutoFit/>
          </a:bodyPr>
          <a:lstStyle/>
          <a:p>
            <a:pPr indent="-419100" lvl="0" marL="457200" rtl="0" algn="l">
              <a:lnSpc>
                <a:spcPct val="120000"/>
              </a:lnSpc>
              <a:spcBef>
                <a:spcPts val="0"/>
              </a:spcBef>
              <a:spcAft>
                <a:spcPts val="0"/>
              </a:spcAft>
              <a:buClr>
                <a:srgbClr val="0B1320"/>
              </a:buClr>
              <a:buSzPts val="3000"/>
              <a:buFont typeface="Roboto"/>
              <a:buChar char="●"/>
            </a:pPr>
            <a:r>
              <a:rPr b="1" lang="en-US" sz="3000">
                <a:solidFill>
                  <a:srgbClr val="0B1320"/>
                </a:solidFill>
                <a:latin typeface="Roboto"/>
                <a:ea typeface="Roboto"/>
                <a:cs typeface="Roboto"/>
                <a:sym typeface="Roboto"/>
              </a:rPr>
              <a:t>Cluster 1: “Unsafe Surfaces &amp; Food Temp”</a:t>
            </a:r>
            <a:endParaRPr b="1" sz="3000">
              <a:solidFill>
                <a:srgbClr val="0B1320"/>
              </a:solidFill>
              <a:latin typeface="Roboto"/>
              <a:ea typeface="Roboto"/>
              <a:cs typeface="Roboto"/>
              <a:sym typeface="Roboto"/>
            </a:endParaRPr>
          </a:p>
          <a:p>
            <a:pPr indent="-419100" lvl="1" marL="914400" rtl="0" algn="l">
              <a:lnSpc>
                <a:spcPct val="120000"/>
              </a:lnSpc>
              <a:spcBef>
                <a:spcPts val="0"/>
              </a:spcBef>
              <a:spcAft>
                <a:spcPts val="0"/>
              </a:spcAft>
              <a:buClr>
                <a:srgbClr val="0B1320"/>
              </a:buClr>
              <a:buSzPts val="3000"/>
              <a:buFont typeface="Roboto"/>
              <a:buChar char="○"/>
            </a:pPr>
            <a:r>
              <a:rPr lang="en-US" sz="3000">
                <a:solidFill>
                  <a:srgbClr val="0B1320"/>
                </a:solidFill>
                <a:latin typeface="Roboto"/>
                <a:ea typeface="Roboto"/>
                <a:cs typeface="Roboto"/>
                <a:sym typeface="Roboto"/>
              </a:rPr>
              <a:t>Top 3 violations: Food contact surface not washed, non-food contact surface improperly constructed, hot food items not held at adequate temperature</a:t>
            </a:r>
            <a:endParaRPr sz="3000">
              <a:solidFill>
                <a:srgbClr val="0B1320"/>
              </a:solidFill>
              <a:latin typeface="Roboto"/>
              <a:ea typeface="Roboto"/>
              <a:cs typeface="Roboto"/>
              <a:sym typeface="Roboto"/>
            </a:endParaRPr>
          </a:p>
          <a:p>
            <a:pPr indent="-419100" lvl="0" marL="457200" rtl="0" algn="l">
              <a:lnSpc>
                <a:spcPct val="120000"/>
              </a:lnSpc>
              <a:spcBef>
                <a:spcPts val="0"/>
              </a:spcBef>
              <a:spcAft>
                <a:spcPts val="0"/>
              </a:spcAft>
              <a:buClr>
                <a:srgbClr val="0B1320"/>
              </a:buClr>
              <a:buSzPts val="3000"/>
              <a:buFont typeface="Roboto"/>
              <a:buChar char="●"/>
            </a:pPr>
            <a:r>
              <a:rPr b="1" lang="en-US" sz="3000">
                <a:solidFill>
                  <a:srgbClr val="0B1320"/>
                </a:solidFill>
                <a:latin typeface="Roboto"/>
                <a:ea typeface="Roboto"/>
                <a:cs typeface="Roboto"/>
                <a:sym typeface="Roboto"/>
              </a:rPr>
              <a:t>Cluster 2: “Food Not Protected”</a:t>
            </a:r>
            <a:endParaRPr b="1" sz="3000">
              <a:solidFill>
                <a:srgbClr val="0B1320"/>
              </a:solidFill>
              <a:latin typeface="Roboto"/>
              <a:ea typeface="Roboto"/>
              <a:cs typeface="Roboto"/>
              <a:sym typeface="Roboto"/>
            </a:endParaRPr>
          </a:p>
          <a:p>
            <a:pPr indent="-419100" lvl="1" marL="914400" rtl="0" algn="l">
              <a:lnSpc>
                <a:spcPct val="120000"/>
              </a:lnSpc>
              <a:spcBef>
                <a:spcPts val="0"/>
              </a:spcBef>
              <a:spcAft>
                <a:spcPts val="0"/>
              </a:spcAft>
              <a:buClr>
                <a:srgbClr val="0B1320"/>
              </a:buClr>
              <a:buSzPts val="3000"/>
              <a:buFont typeface="Roboto"/>
              <a:buChar char="○"/>
            </a:pPr>
            <a:r>
              <a:rPr lang="en-US" sz="3000">
                <a:solidFill>
                  <a:srgbClr val="0B1320"/>
                </a:solidFill>
                <a:latin typeface="Roboto"/>
                <a:ea typeface="Roboto"/>
                <a:cs typeface="Roboto"/>
                <a:sym typeface="Roboto"/>
              </a:rPr>
              <a:t>Top 3 violations: Not protected from contamination, non-food contact surface improperly constructed, food contact surface not washed</a:t>
            </a:r>
            <a:endParaRPr sz="3000">
              <a:solidFill>
                <a:srgbClr val="0B1320"/>
              </a:solidFill>
              <a:latin typeface="Roboto"/>
              <a:ea typeface="Roboto"/>
              <a:cs typeface="Roboto"/>
              <a:sym typeface="Roboto"/>
            </a:endParaRPr>
          </a:p>
          <a:p>
            <a:pPr indent="-419100" lvl="0" marL="457200" rtl="0" algn="l">
              <a:lnSpc>
                <a:spcPct val="120000"/>
              </a:lnSpc>
              <a:spcBef>
                <a:spcPts val="0"/>
              </a:spcBef>
              <a:spcAft>
                <a:spcPts val="0"/>
              </a:spcAft>
              <a:buClr>
                <a:srgbClr val="0B1320"/>
              </a:buClr>
              <a:buSzPts val="3000"/>
              <a:buFont typeface="Roboto"/>
              <a:buChar char="●"/>
            </a:pPr>
            <a:r>
              <a:rPr b="1" lang="en-US" sz="3000">
                <a:solidFill>
                  <a:srgbClr val="0B1320"/>
                </a:solidFill>
                <a:latin typeface="Roboto"/>
                <a:ea typeface="Roboto"/>
                <a:cs typeface="Roboto"/>
                <a:sym typeface="Roboto"/>
              </a:rPr>
              <a:t>Cluster 3: “Improper Food Construction &amp; Food Temp”</a:t>
            </a:r>
            <a:endParaRPr b="1" sz="3000">
              <a:solidFill>
                <a:srgbClr val="0B1320"/>
              </a:solidFill>
              <a:latin typeface="Roboto"/>
              <a:ea typeface="Roboto"/>
              <a:cs typeface="Roboto"/>
              <a:sym typeface="Roboto"/>
            </a:endParaRPr>
          </a:p>
          <a:p>
            <a:pPr indent="-419100" lvl="1" marL="914400" rtl="0" algn="l">
              <a:lnSpc>
                <a:spcPct val="120000"/>
              </a:lnSpc>
              <a:spcBef>
                <a:spcPts val="0"/>
              </a:spcBef>
              <a:spcAft>
                <a:spcPts val="0"/>
              </a:spcAft>
              <a:buClr>
                <a:srgbClr val="0B1320"/>
              </a:buClr>
              <a:buSzPts val="3000"/>
              <a:buFont typeface="Roboto"/>
              <a:buChar char="○"/>
            </a:pPr>
            <a:r>
              <a:rPr lang="en-US" sz="3000">
                <a:solidFill>
                  <a:srgbClr val="0B1320"/>
                </a:solidFill>
                <a:latin typeface="Roboto"/>
                <a:ea typeface="Roboto"/>
                <a:cs typeface="Roboto"/>
                <a:sym typeface="Roboto"/>
              </a:rPr>
              <a:t>Top 3 </a:t>
            </a:r>
            <a:r>
              <a:rPr lang="en-US" sz="3000">
                <a:solidFill>
                  <a:srgbClr val="0B1320"/>
                </a:solidFill>
                <a:latin typeface="Roboto"/>
                <a:ea typeface="Roboto"/>
                <a:cs typeface="Roboto"/>
                <a:sym typeface="Roboto"/>
              </a:rPr>
              <a:t>violations</a:t>
            </a:r>
            <a:r>
              <a:rPr lang="en-US" sz="3000">
                <a:solidFill>
                  <a:srgbClr val="0B1320"/>
                </a:solidFill>
                <a:latin typeface="Roboto"/>
                <a:ea typeface="Roboto"/>
                <a:cs typeface="Roboto"/>
                <a:sym typeface="Roboto"/>
              </a:rPr>
              <a:t>: Non-food contact </a:t>
            </a:r>
            <a:r>
              <a:rPr lang="en-US" sz="3000">
                <a:solidFill>
                  <a:srgbClr val="0B1320"/>
                </a:solidFill>
                <a:latin typeface="Roboto"/>
                <a:ea typeface="Roboto"/>
                <a:cs typeface="Roboto"/>
                <a:sym typeface="Roboto"/>
              </a:rPr>
              <a:t>surface improperly constructed, plumbing not properly installed, cold food items out</a:t>
            </a:r>
            <a:endParaRPr sz="3000">
              <a:solidFill>
                <a:srgbClr val="0B1320"/>
              </a:solidFill>
              <a:latin typeface="Roboto"/>
              <a:ea typeface="Roboto"/>
              <a:cs typeface="Roboto"/>
              <a:sym typeface="Roboto"/>
            </a:endParaRPr>
          </a:p>
          <a:p>
            <a:pPr indent="-419100" lvl="0" marL="457200" rtl="0" algn="l">
              <a:lnSpc>
                <a:spcPct val="120000"/>
              </a:lnSpc>
              <a:spcBef>
                <a:spcPts val="0"/>
              </a:spcBef>
              <a:spcAft>
                <a:spcPts val="0"/>
              </a:spcAft>
              <a:buClr>
                <a:srgbClr val="0B1320"/>
              </a:buClr>
              <a:buSzPts val="3000"/>
              <a:buFont typeface="Roboto"/>
              <a:buChar char="●"/>
            </a:pPr>
            <a:r>
              <a:rPr b="1" lang="en-US" sz="3000">
                <a:solidFill>
                  <a:srgbClr val="0B1320"/>
                </a:solidFill>
                <a:latin typeface="Roboto"/>
                <a:ea typeface="Roboto"/>
                <a:cs typeface="Roboto"/>
                <a:sym typeface="Roboto"/>
              </a:rPr>
              <a:t>Cluster 4: “Pests, Mice, Flies”</a:t>
            </a:r>
            <a:endParaRPr b="1" sz="3000">
              <a:solidFill>
                <a:srgbClr val="0B1320"/>
              </a:solidFill>
              <a:latin typeface="Roboto"/>
              <a:ea typeface="Roboto"/>
              <a:cs typeface="Roboto"/>
              <a:sym typeface="Roboto"/>
            </a:endParaRPr>
          </a:p>
          <a:p>
            <a:pPr indent="-419100" lvl="1" marL="914400" rtl="0" algn="l">
              <a:lnSpc>
                <a:spcPct val="120000"/>
              </a:lnSpc>
              <a:spcBef>
                <a:spcPts val="0"/>
              </a:spcBef>
              <a:spcAft>
                <a:spcPts val="0"/>
              </a:spcAft>
              <a:buClr>
                <a:srgbClr val="0B1320"/>
              </a:buClr>
              <a:buSzPts val="3000"/>
              <a:buFont typeface="Roboto"/>
              <a:buChar char="○"/>
            </a:pPr>
            <a:r>
              <a:rPr lang="en-US" sz="3000">
                <a:solidFill>
                  <a:srgbClr val="0B1320"/>
                </a:solidFill>
                <a:latin typeface="Roboto"/>
                <a:ea typeface="Roboto"/>
                <a:cs typeface="Roboto"/>
                <a:sym typeface="Roboto"/>
              </a:rPr>
              <a:t>Top 3 </a:t>
            </a:r>
            <a:r>
              <a:rPr lang="en-US" sz="3000">
                <a:solidFill>
                  <a:srgbClr val="0B1320"/>
                </a:solidFill>
                <a:latin typeface="Roboto"/>
                <a:ea typeface="Roboto"/>
                <a:cs typeface="Roboto"/>
                <a:sym typeface="Roboto"/>
              </a:rPr>
              <a:t>violations</a:t>
            </a:r>
            <a:r>
              <a:rPr lang="en-US" sz="3000">
                <a:solidFill>
                  <a:srgbClr val="0B1320"/>
                </a:solidFill>
                <a:latin typeface="Roboto"/>
                <a:ea typeface="Roboto"/>
                <a:cs typeface="Roboto"/>
                <a:sym typeface="Roboto"/>
              </a:rPr>
              <a:t>: conditions conducive to pests, evidence of mice, filth flies present</a:t>
            </a:r>
            <a:endParaRPr sz="3000">
              <a:solidFill>
                <a:srgbClr val="0B1320"/>
              </a:solidFill>
              <a:latin typeface="Roboto"/>
              <a:ea typeface="Roboto"/>
              <a:cs typeface="Roboto"/>
              <a:sym typeface="Roboto"/>
            </a:endParaRPr>
          </a:p>
          <a:p>
            <a:pPr indent="0" lvl="0" marL="0" marR="0" rtl="0" algn="l">
              <a:lnSpc>
                <a:spcPct val="120000"/>
              </a:lnSpc>
              <a:spcBef>
                <a:spcPts val="0"/>
              </a:spcBef>
              <a:spcAft>
                <a:spcPts val="0"/>
              </a:spcAft>
              <a:buNone/>
            </a:pPr>
            <a:r>
              <a:t/>
            </a:r>
            <a:endParaRPr b="1" i="1" sz="3000">
              <a:solidFill>
                <a:srgbClr val="0B1320"/>
              </a:solidFill>
              <a:latin typeface="Roboto"/>
              <a:ea typeface="Roboto"/>
              <a:cs typeface="Roboto"/>
              <a:sym typeface="Roboto"/>
            </a:endParaRPr>
          </a:p>
        </p:txBody>
      </p:sp>
      <p:pic>
        <p:nvPicPr>
          <p:cNvPr id="411" name="Google Shape;411;p26"/>
          <p:cNvPicPr preferRelativeResize="0"/>
          <p:nvPr/>
        </p:nvPicPr>
        <p:blipFill>
          <a:blip r:embed="rId3">
            <a:alphaModFix/>
          </a:blip>
          <a:stretch>
            <a:fillRect/>
          </a:stretch>
        </p:blipFill>
        <p:spPr>
          <a:xfrm>
            <a:off x="16299425" y="9790249"/>
            <a:ext cx="1879011" cy="408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27"/>
          <p:cNvSpPr txBox="1"/>
          <p:nvPr/>
        </p:nvSpPr>
        <p:spPr>
          <a:xfrm>
            <a:off x="1029599" y="796525"/>
            <a:ext cx="15761700" cy="1262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8200">
                <a:solidFill>
                  <a:srgbClr val="0B1320"/>
                </a:solidFill>
                <a:latin typeface="Playfair Display Black"/>
                <a:ea typeface="Playfair Display Black"/>
                <a:cs typeface="Playfair Display Black"/>
                <a:sym typeface="Playfair Display Black"/>
              </a:rPr>
              <a:t>Methodology: </a:t>
            </a:r>
            <a:r>
              <a:rPr i="1" lang="en-US" sz="8100">
                <a:solidFill>
                  <a:srgbClr val="0B1320"/>
                </a:solidFill>
                <a:latin typeface="Playfair Display Black"/>
                <a:ea typeface="Playfair Display Black"/>
                <a:cs typeface="Playfair Display Black"/>
                <a:sym typeface="Playfair Display Black"/>
              </a:rPr>
              <a:t>Modeling</a:t>
            </a:r>
            <a:endParaRPr i="1" sz="500"/>
          </a:p>
        </p:txBody>
      </p:sp>
      <p:graphicFrame>
        <p:nvGraphicFramePr>
          <p:cNvPr id="417" name="Google Shape;417;p27"/>
          <p:cNvGraphicFramePr/>
          <p:nvPr/>
        </p:nvGraphicFramePr>
        <p:xfrm>
          <a:off x="952500" y="4574625"/>
          <a:ext cx="3000000" cy="3000000"/>
        </p:xfrm>
        <a:graphic>
          <a:graphicData uri="http://schemas.openxmlformats.org/drawingml/2006/table">
            <a:tbl>
              <a:tblPr>
                <a:noFill/>
                <a:tableStyleId>{5C2907A1-9DDE-4ACE-967A-40F7A078D1F5}</a:tableStyleId>
              </a:tblPr>
              <a:tblGrid>
                <a:gridCol w="1743650"/>
                <a:gridCol w="2706975"/>
                <a:gridCol w="4014800"/>
                <a:gridCol w="3992000"/>
                <a:gridCol w="3925575"/>
              </a:tblGrid>
              <a:tr h="381000">
                <a:tc>
                  <a:txBody>
                    <a:bodyPr/>
                    <a:lstStyle/>
                    <a:p>
                      <a:pPr indent="0" lvl="0" marL="0" rtl="0" algn="l">
                        <a:spcBef>
                          <a:spcPts val="0"/>
                        </a:spcBef>
                        <a:spcAft>
                          <a:spcPts val="0"/>
                        </a:spcAft>
                        <a:buNone/>
                      </a:pPr>
                      <a:r>
                        <a:rPr b="1" lang="en-US" sz="2600">
                          <a:latin typeface="Roboto"/>
                          <a:ea typeface="Roboto"/>
                          <a:cs typeface="Roboto"/>
                          <a:sym typeface="Roboto"/>
                        </a:rPr>
                        <a:t>Cluster </a:t>
                      </a:r>
                      <a:endParaRPr b="1" sz="26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b="1" lang="en-US" sz="2600">
                          <a:latin typeface="Roboto"/>
                          <a:ea typeface="Roboto"/>
                          <a:cs typeface="Roboto"/>
                          <a:sym typeface="Roboto"/>
                        </a:rPr>
                        <a:t>Score Mean</a:t>
                      </a:r>
                      <a:endParaRPr b="1" sz="26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b="1" lang="en-US" sz="2600">
                          <a:latin typeface="Roboto"/>
                          <a:ea typeface="Roboto"/>
                          <a:cs typeface="Roboto"/>
                          <a:sym typeface="Roboto"/>
                        </a:rPr>
                        <a:t>Linear</a:t>
                      </a:r>
                      <a:endParaRPr b="1" sz="26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b="1" lang="en-US" sz="2600">
                          <a:latin typeface="Roboto"/>
                          <a:ea typeface="Roboto"/>
                          <a:cs typeface="Roboto"/>
                          <a:sym typeface="Roboto"/>
                        </a:rPr>
                        <a:t>Ridge</a:t>
                      </a:r>
                      <a:endParaRPr b="1" sz="26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b="1" lang="en-US" sz="2600">
                          <a:latin typeface="Roboto"/>
                          <a:ea typeface="Roboto"/>
                          <a:cs typeface="Roboto"/>
                          <a:sym typeface="Roboto"/>
                        </a:rPr>
                        <a:t>Lasso</a:t>
                      </a:r>
                      <a:endParaRPr b="1" sz="2600">
                        <a:latin typeface="Roboto"/>
                        <a:ea typeface="Roboto"/>
                        <a:cs typeface="Roboto"/>
                        <a:sym typeface="Roboto"/>
                      </a:endParaRPr>
                    </a:p>
                  </a:txBody>
                  <a:tcPr marT="91425" marB="91425" marR="91425" marL="91425"/>
                </a:tc>
              </a:tr>
              <a:tr h="381000">
                <a:tc>
                  <a:txBody>
                    <a:bodyPr/>
                    <a:lstStyle/>
                    <a:p>
                      <a:pPr indent="0" lvl="0" marL="0" rtl="0" algn="l">
                        <a:spcBef>
                          <a:spcPts val="0"/>
                        </a:spcBef>
                        <a:spcAft>
                          <a:spcPts val="0"/>
                        </a:spcAft>
                        <a:buNone/>
                      </a:pPr>
                      <a:r>
                        <a:rPr b="1" lang="en-US" sz="2600">
                          <a:latin typeface="Roboto"/>
                          <a:ea typeface="Roboto"/>
                          <a:cs typeface="Roboto"/>
                          <a:sym typeface="Roboto"/>
                        </a:rPr>
                        <a:t>0</a:t>
                      </a:r>
                      <a:endParaRPr b="1" sz="26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US" sz="2600">
                          <a:latin typeface="Roboto"/>
                          <a:ea typeface="Roboto"/>
                          <a:cs typeface="Roboto"/>
                          <a:sym typeface="Roboto"/>
                        </a:rPr>
                        <a:t>17.64</a:t>
                      </a:r>
                      <a:endParaRPr sz="26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US" sz="2600">
                          <a:latin typeface="Roboto"/>
                          <a:ea typeface="Roboto"/>
                          <a:cs typeface="Roboto"/>
                          <a:sym typeface="Roboto"/>
                        </a:rPr>
                        <a:t>R²=0.86, MAPE=14.44</a:t>
                      </a:r>
                      <a:endParaRPr sz="26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2600">
                          <a:solidFill>
                            <a:schemeClr val="dk1"/>
                          </a:solidFill>
                          <a:latin typeface="Roboto"/>
                          <a:ea typeface="Roboto"/>
                          <a:cs typeface="Roboto"/>
                          <a:sym typeface="Roboto"/>
                        </a:rPr>
                        <a:t>MAPE=13.05</a:t>
                      </a:r>
                      <a:endParaRPr sz="2600">
                        <a:latin typeface="Roboto"/>
                        <a:ea typeface="Roboto"/>
                        <a:cs typeface="Roboto"/>
                        <a:sym typeface="Roboto"/>
                      </a:endParaRPr>
                    </a:p>
                  </a:txBody>
                  <a:tcPr marT="91425" marB="91425" marR="91425" marL="91425">
                    <a:solidFill>
                      <a:srgbClr val="B6D7A8"/>
                    </a:solidFill>
                  </a:tcPr>
                </a:tc>
                <a:tc>
                  <a:txBody>
                    <a:bodyPr/>
                    <a:lstStyle/>
                    <a:p>
                      <a:pPr indent="0" lvl="0" marL="0" rtl="0" algn="l">
                        <a:spcBef>
                          <a:spcPts val="0"/>
                        </a:spcBef>
                        <a:spcAft>
                          <a:spcPts val="0"/>
                        </a:spcAft>
                        <a:buClr>
                          <a:schemeClr val="dk1"/>
                        </a:buClr>
                        <a:buSzPts val="1100"/>
                        <a:buFont typeface="Arial"/>
                        <a:buNone/>
                      </a:pPr>
                      <a:r>
                        <a:rPr lang="en-US" sz="2600">
                          <a:solidFill>
                            <a:schemeClr val="dk1"/>
                          </a:solidFill>
                          <a:latin typeface="Roboto"/>
                          <a:ea typeface="Roboto"/>
                          <a:cs typeface="Roboto"/>
                          <a:sym typeface="Roboto"/>
                        </a:rPr>
                        <a:t>MAPE=34.33</a:t>
                      </a:r>
                      <a:endParaRPr sz="2600">
                        <a:latin typeface="Roboto"/>
                        <a:ea typeface="Roboto"/>
                        <a:cs typeface="Roboto"/>
                        <a:sym typeface="Roboto"/>
                      </a:endParaRPr>
                    </a:p>
                  </a:txBody>
                  <a:tcPr marT="91425" marB="91425" marR="91425" marL="91425">
                    <a:lnB cap="flat" cmpd="sng" w="9525">
                      <a:solidFill>
                        <a:srgbClr val="888888"/>
                      </a:solidFill>
                      <a:prstDash val="solid"/>
                      <a:round/>
                      <a:headEnd len="sm" w="sm" type="none"/>
                      <a:tailEnd len="sm" w="sm" type="none"/>
                    </a:lnB>
                  </a:tcPr>
                </a:tc>
              </a:tr>
              <a:tr h="556925">
                <a:tc>
                  <a:txBody>
                    <a:bodyPr/>
                    <a:lstStyle/>
                    <a:p>
                      <a:pPr indent="0" lvl="0" marL="0" rtl="0" algn="l">
                        <a:spcBef>
                          <a:spcPts val="0"/>
                        </a:spcBef>
                        <a:spcAft>
                          <a:spcPts val="0"/>
                        </a:spcAft>
                        <a:buNone/>
                      </a:pPr>
                      <a:r>
                        <a:rPr b="1" lang="en-US" sz="2600">
                          <a:latin typeface="Roboto"/>
                          <a:ea typeface="Roboto"/>
                          <a:cs typeface="Roboto"/>
                          <a:sym typeface="Roboto"/>
                        </a:rPr>
                        <a:t>1</a:t>
                      </a:r>
                      <a:endParaRPr b="1" sz="26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US" sz="2600">
                          <a:latin typeface="Roboto"/>
                          <a:ea typeface="Roboto"/>
                          <a:cs typeface="Roboto"/>
                          <a:sym typeface="Roboto"/>
                        </a:rPr>
                        <a:t>16.75</a:t>
                      </a:r>
                      <a:endParaRPr sz="26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US" sz="2600">
                          <a:solidFill>
                            <a:schemeClr val="dk1"/>
                          </a:solidFill>
                          <a:latin typeface="Roboto"/>
                          <a:ea typeface="Roboto"/>
                          <a:cs typeface="Roboto"/>
                          <a:sym typeface="Roboto"/>
                        </a:rPr>
                        <a:t>R²=0.96, MAPE=10.03</a:t>
                      </a:r>
                      <a:endParaRPr sz="26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2600">
                          <a:solidFill>
                            <a:schemeClr val="dk1"/>
                          </a:solidFill>
                          <a:latin typeface="Roboto"/>
                          <a:ea typeface="Roboto"/>
                          <a:cs typeface="Roboto"/>
                          <a:sym typeface="Roboto"/>
                        </a:rPr>
                        <a:t>MAPE=8.9</a:t>
                      </a:r>
                      <a:endParaRPr sz="2600">
                        <a:latin typeface="Roboto"/>
                        <a:ea typeface="Roboto"/>
                        <a:cs typeface="Roboto"/>
                        <a:sym typeface="Roboto"/>
                      </a:endParaRPr>
                    </a:p>
                  </a:txBody>
                  <a:tcPr marT="91425" marB="91425" marR="91425" marL="91425">
                    <a:lnR cap="flat" cmpd="sng" w="9525">
                      <a:solidFill>
                        <a:srgbClr val="888888"/>
                      </a:solidFill>
                      <a:prstDash val="solid"/>
                      <a:round/>
                      <a:headEnd len="sm" w="sm" type="none"/>
                      <a:tailEnd len="sm" w="sm" type="none"/>
                    </a:lnR>
                    <a:solidFill>
                      <a:srgbClr val="B6D7A8"/>
                    </a:solidFill>
                  </a:tcPr>
                </a:tc>
                <a:tc>
                  <a:txBody>
                    <a:bodyPr/>
                    <a:lstStyle/>
                    <a:p>
                      <a:pPr indent="0" lvl="0" marL="0" rtl="0" algn="l">
                        <a:spcBef>
                          <a:spcPts val="0"/>
                        </a:spcBef>
                        <a:spcAft>
                          <a:spcPts val="0"/>
                        </a:spcAft>
                        <a:buClr>
                          <a:schemeClr val="dk1"/>
                        </a:buClr>
                        <a:buSzPts val="1100"/>
                        <a:buFont typeface="Arial"/>
                        <a:buNone/>
                      </a:pPr>
                      <a:r>
                        <a:rPr lang="en-US" sz="2600">
                          <a:solidFill>
                            <a:schemeClr val="dk1"/>
                          </a:solidFill>
                          <a:latin typeface="Roboto"/>
                          <a:ea typeface="Roboto"/>
                          <a:cs typeface="Roboto"/>
                          <a:sym typeface="Roboto"/>
                        </a:rPr>
                        <a:t>MAPE=35.39</a:t>
                      </a:r>
                      <a:endParaRPr sz="2600">
                        <a:latin typeface="Roboto"/>
                        <a:ea typeface="Roboto"/>
                        <a:cs typeface="Roboto"/>
                        <a:sym typeface="Roboto"/>
                      </a:endParaRPr>
                    </a:p>
                  </a:txBody>
                  <a:tcPr marT="91425" marB="91425" marR="91425" marL="91425">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US" sz="2600">
                          <a:latin typeface="Roboto"/>
                          <a:ea typeface="Roboto"/>
                          <a:cs typeface="Roboto"/>
                          <a:sym typeface="Roboto"/>
                        </a:rPr>
                        <a:t>2</a:t>
                      </a:r>
                      <a:endParaRPr b="1" sz="26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US" sz="2600">
                          <a:latin typeface="Roboto"/>
                          <a:ea typeface="Roboto"/>
                          <a:cs typeface="Roboto"/>
                          <a:sym typeface="Roboto"/>
                        </a:rPr>
                        <a:t>10.38</a:t>
                      </a:r>
                      <a:endParaRPr sz="26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US" sz="2600">
                          <a:solidFill>
                            <a:schemeClr val="dk1"/>
                          </a:solidFill>
                          <a:latin typeface="Roboto"/>
                          <a:ea typeface="Roboto"/>
                          <a:cs typeface="Roboto"/>
                          <a:sym typeface="Roboto"/>
                        </a:rPr>
                        <a:t>R²=0.92, MAPE=8</a:t>
                      </a:r>
                      <a:endParaRPr sz="26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US" sz="2600">
                          <a:solidFill>
                            <a:schemeClr val="dk1"/>
                          </a:solidFill>
                          <a:latin typeface="Roboto"/>
                          <a:ea typeface="Roboto"/>
                          <a:cs typeface="Roboto"/>
                          <a:sym typeface="Roboto"/>
                        </a:rPr>
                        <a:t>MAPE=7.5</a:t>
                      </a:r>
                      <a:endParaRPr sz="2600">
                        <a:latin typeface="Roboto"/>
                        <a:ea typeface="Roboto"/>
                        <a:cs typeface="Roboto"/>
                        <a:sym typeface="Roboto"/>
                      </a:endParaRPr>
                    </a:p>
                  </a:txBody>
                  <a:tcPr marT="91425" marB="91425" marR="91425" marL="91425">
                    <a:lnR cap="flat" cmpd="sng" w="9525">
                      <a:solidFill>
                        <a:srgbClr val="888888"/>
                      </a:solidFill>
                      <a:prstDash val="solid"/>
                      <a:round/>
                      <a:headEnd len="sm" w="sm" type="none"/>
                      <a:tailEnd len="sm" w="sm" type="none"/>
                    </a:lnR>
                    <a:solidFill>
                      <a:srgbClr val="B6D7A8"/>
                    </a:solidFill>
                  </a:tcPr>
                </a:tc>
                <a:tc>
                  <a:txBody>
                    <a:bodyPr/>
                    <a:lstStyle/>
                    <a:p>
                      <a:pPr indent="0" lvl="0" marL="0" rtl="0" algn="l">
                        <a:spcBef>
                          <a:spcPts val="0"/>
                        </a:spcBef>
                        <a:spcAft>
                          <a:spcPts val="0"/>
                        </a:spcAft>
                        <a:buClr>
                          <a:schemeClr val="dk1"/>
                        </a:buClr>
                        <a:buSzPts val="1100"/>
                        <a:buFont typeface="Arial"/>
                        <a:buNone/>
                      </a:pPr>
                      <a:r>
                        <a:rPr lang="en-US" sz="2600">
                          <a:solidFill>
                            <a:schemeClr val="dk1"/>
                          </a:solidFill>
                          <a:latin typeface="Roboto"/>
                          <a:ea typeface="Roboto"/>
                          <a:cs typeface="Roboto"/>
                          <a:sym typeface="Roboto"/>
                        </a:rPr>
                        <a:t>MAPE=47.20</a:t>
                      </a:r>
                      <a:endParaRPr sz="2600">
                        <a:latin typeface="Roboto"/>
                        <a:ea typeface="Roboto"/>
                        <a:cs typeface="Roboto"/>
                        <a:sym typeface="Roboto"/>
                      </a:endParaRPr>
                    </a:p>
                  </a:txBody>
                  <a:tcPr marT="91425" marB="91425" marR="91425" marL="91425">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tcPr>
                </a:tc>
              </a:tr>
              <a:tr h="381000">
                <a:tc>
                  <a:txBody>
                    <a:bodyPr/>
                    <a:lstStyle/>
                    <a:p>
                      <a:pPr indent="0" lvl="0" marL="0" rtl="0" algn="l">
                        <a:spcBef>
                          <a:spcPts val="0"/>
                        </a:spcBef>
                        <a:spcAft>
                          <a:spcPts val="0"/>
                        </a:spcAft>
                        <a:buNone/>
                      </a:pPr>
                      <a:r>
                        <a:rPr b="1" lang="en-US" sz="2600">
                          <a:latin typeface="Roboto"/>
                          <a:ea typeface="Roboto"/>
                          <a:cs typeface="Roboto"/>
                          <a:sym typeface="Roboto"/>
                        </a:rPr>
                        <a:t>3</a:t>
                      </a:r>
                      <a:endParaRPr b="1" sz="26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US" sz="2600">
                          <a:latin typeface="Roboto"/>
                          <a:ea typeface="Roboto"/>
                          <a:cs typeface="Roboto"/>
                          <a:sym typeface="Roboto"/>
                        </a:rPr>
                        <a:t>9.50</a:t>
                      </a:r>
                      <a:endParaRPr sz="26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2600">
                          <a:solidFill>
                            <a:schemeClr val="dk1"/>
                          </a:solidFill>
                          <a:latin typeface="Roboto"/>
                          <a:ea typeface="Roboto"/>
                          <a:cs typeface="Roboto"/>
                          <a:sym typeface="Roboto"/>
                        </a:rPr>
                        <a:t>R²=0.92, MAPE=14.26</a:t>
                      </a:r>
                      <a:endParaRPr sz="26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2600">
                          <a:solidFill>
                            <a:schemeClr val="dk1"/>
                          </a:solidFill>
                          <a:latin typeface="Roboto"/>
                          <a:ea typeface="Roboto"/>
                          <a:cs typeface="Roboto"/>
                          <a:sym typeface="Roboto"/>
                        </a:rPr>
                        <a:t>MAPE=10.39</a:t>
                      </a:r>
                      <a:endParaRPr sz="2600">
                        <a:latin typeface="Roboto"/>
                        <a:ea typeface="Roboto"/>
                        <a:cs typeface="Roboto"/>
                        <a:sym typeface="Roboto"/>
                      </a:endParaRPr>
                    </a:p>
                  </a:txBody>
                  <a:tcPr marT="91425" marB="91425" marR="91425" marL="91425">
                    <a:lnR cap="flat" cmpd="sng" w="9525">
                      <a:solidFill>
                        <a:srgbClr val="888888"/>
                      </a:solidFill>
                      <a:prstDash val="solid"/>
                      <a:round/>
                      <a:headEnd len="sm" w="sm" type="none"/>
                      <a:tailEnd len="sm" w="sm" type="none"/>
                    </a:lnR>
                    <a:solidFill>
                      <a:srgbClr val="B6D7A8"/>
                    </a:solidFill>
                  </a:tcPr>
                </a:tc>
                <a:tc>
                  <a:txBody>
                    <a:bodyPr/>
                    <a:lstStyle/>
                    <a:p>
                      <a:pPr indent="0" lvl="0" marL="0" rtl="0" algn="l">
                        <a:spcBef>
                          <a:spcPts val="0"/>
                        </a:spcBef>
                        <a:spcAft>
                          <a:spcPts val="0"/>
                        </a:spcAft>
                        <a:buClr>
                          <a:schemeClr val="dk1"/>
                        </a:buClr>
                        <a:buSzPts val="1100"/>
                        <a:buFont typeface="Arial"/>
                        <a:buNone/>
                      </a:pPr>
                      <a:r>
                        <a:rPr lang="en-US" sz="2600">
                          <a:solidFill>
                            <a:schemeClr val="dk1"/>
                          </a:solidFill>
                          <a:latin typeface="Roboto"/>
                          <a:ea typeface="Roboto"/>
                          <a:cs typeface="Roboto"/>
                          <a:sym typeface="Roboto"/>
                        </a:rPr>
                        <a:t>MAPE=29.86</a:t>
                      </a:r>
                      <a:endParaRPr sz="2600">
                        <a:latin typeface="Roboto"/>
                        <a:ea typeface="Roboto"/>
                        <a:cs typeface="Roboto"/>
                        <a:sym typeface="Roboto"/>
                      </a:endParaRPr>
                    </a:p>
                  </a:txBody>
                  <a:tcPr marT="91425" marB="91425" marR="91425" marL="91425">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tcPr>
                </a:tc>
              </a:tr>
            </a:tbl>
          </a:graphicData>
        </a:graphic>
      </p:graphicFrame>
      <p:sp>
        <p:nvSpPr>
          <p:cNvPr id="418" name="Google Shape;418;p27"/>
          <p:cNvSpPr txBox="1"/>
          <p:nvPr/>
        </p:nvSpPr>
        <p:spPr>
          <a:xfrm>
            <a:off x="1029600" y="2523450"/>
            <a:ext cx="16553100" cy="1674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200">
                <a:solidFill>
                  <a:srgbClr val="0B1320"/>
                </a:solidFill>
                <a:latin typeface="Roboto"/>
                <a:ea typeface="Roboto"/>
                <a:cs typeface="Roboto"/>
                <a:sym typeface="Roboto"/>
              </a:rPr>
              <a:t>Models Per Cluster:</a:t>
            </a:r>
            <a:endParaRPr b="1" sz="3200">
              <a:solidFill>
                <a:srgbClr val="0B1320"/>
              </a:solidFill>
              <a:latin typeface="Roboto"/>
              <a:ea typeface="Roboto"/>
              <a:cs typeface="Roboto"/>
              <a:sym typeface="Roboto"/>
            </a:endParaRPr>
          </a:p>
          <a:p>
            <a:pPr indent="-431800" lvl="0" marL="457200" marR="0" rtl="0" algn="l">
              <a:lnSpc>
                <a:spcPct val="120000"/>
              </a:lnSpc>
              <a:spcBef>
                <a:spcPts val="0"/>
              </a:spcBef>
              <a:spcAft>
                <a:spcPts val="0"/>
              </a:spcAft>
              <a:buClr>
                <a:srgbClr val="0B1320"/>
              </a:buClr>
              <a:buSzPts val="3200"/>
              <a:buFont typeface="Roboto"/>
              <a:buChar char="●"/>
            </a:pPr>
            <a:r>
              <a:rPr lang="en-US" sz="3200">
                <a:solidFill>
                  <a:srgbClr val="0B1320"/>
                </a:solidFill>
                <a:latin typeface="Roboto"/>
                <a:ea typeface="Roboto"/>
                <a:cs typeface="Roboto"/>
                <a:sym typeface="Roboto"/>
              </a:rPr>
              <a:t>Ran penalized linear models per</a:t>
            </a:r>
            <a:r>
              <a:rPr lang="en-US" sz="3200">
                <a:solidFill>
                  <a:srgbClr val="0B1320"/>
                </a:solidFill>
                <a:latin typeface="Roboto"/>
                <a:ea typeface="Roboto"/>
                <a:cs typeface="Roboto"/>
                <a:sym typeface="Roboto"/>
              </a:rPr>
              <a:t> each cluster: Linear, Ridge (α=1), LASSO (α=1)</a:t>
            </a:r>
            <a:endParaRPr sz="3200">
              <a:solidFill>
                <a:srgbClr val="0B1320"/>
              </a:solidFill>
              <a:latin typeface="Roboto"/>
              <a:ea typeface="Roboto"/>
              <a:cs typeface="Roboto"/>
              <a:sym typeface="Roboto"/>
            </a:endParaRPr>
          </a:p>
          <a:p>
            <a:pPr indent="-431800" lvl="0" marL="457200" marR="0" rtl="0" algn="l">
              <a:lnSpc>
                <a:spcPct val="120000"/>
              </a:lnSpc>
              <a:spcBef>
                <a:spcPts val="0"/>
              </a:spcBef>
              <a:spcAft>
                <a:spcPts val="0"/>
              </a:spcAft>
              <a:buClr>
                <a:srgbClr val="0B1320"/>
              </a:buClr>
              <a:buSzPts val="3200"/>
              <a:buFont typeface="Roboto"/>
              <a:buChar char="●"/>
            </a:pPr>
            <a:r>
              <a:rPr lang="en-US" sz="3200">
                <a:solidFill>
                  <a:srgbClr val="0B1320"/>
                </a:solidFill>
                <a:latin typeface="Roboto"/>
                <a:ea typeface="Roboto"/>
                <a:cs typeface="Roboto"/>
                <a:sym typeface="Roboto"/>
              </a:rPr>
              <a:t>60/40 (train/test) split, by year (test: 2023-2024 data)</a:t>
            </a:r>
            <a:endParaRPr sz="3200">
              <a:solidFill>
                <a:srgbClr val="0B1320"/>
              </a:solidFill>
              <a:latin typeface="Roboto"/>
              <a:ea typeface="Roboto"/>
              <a:cs typeface="Roboto"/>
              <a:sym typeface="Roboto"/>
            </a:endParaRPr>
          </a:p>
        </p:txBody>
      </p:sp>
      <p:pic>
        <p:nvPicPr>
          <p:cNvPr id="419" name="Google Shape;419;p27"/>
          <p:cNvPicPr preferRelativeResize="0"/>
          <p:nvPr/>
        </p:nvPicPr>
        <p:blipFill>
          <a:blip r:embed="rId3">
            <a:alphaModFix/>
          </a:blip>
          <a:stretch>
            <a:fillRect/>
          </a:stretch>
        </p:blipFill>
        <p:spPr>
          <a:xfrm>
            <a:off x="16299425" y="9790249"/>
            <a:ext cx="1879011" cy="408675"/>
          </a:xfrm>
          <a:prstGeom prst="rect">
            <a:avLst/>
          </a:prstGeom>
          <a:noFill/>
          <a:ln>
            <a:noFill/>
          </a:ln>
        </p:spPr>
      </p:pic>
      <p:cxnSp>
        <p:nvCxnSpPr>
          <p:cNvPr id="420" name="Google Shape;420;p27"/>
          <p:cNvCxnSpPr/>
          <p:nvPr/>
        </p:nvCxnSpPr>
        <p:spPr>
          <a:xfrm>
            <a:off x="3526649" y="9489349"/>
            <a:ext cx="13985400" cy="0"/>
          </a:xfrm>
          <a:prstGeom prst="straightConnector1">
            <a:avLst/>
          </a:prstGeom>
          <a:noFill/>
          <a:ln cap="flat" cmpd="sng" w="38100">
            <a:solidFill>
              <a:srgbClr val="0B1320"/>
            </a:solidFill>
            <a:prstDash val="solid"/>
            <a:round/>
            <a:headEnd len="sm" w="sm" type="none"/>
            <a:tailEnd len="sm" w="sm" type="none"/>
          </a:ln>
        </p:spPr>
      </p:cxnSp>
      <p:grpSp>
        <p:nvGrpSpPr>
          <p:cNvPr id="421" name="Google Shape;421;p27"/>
          <p:cNvGrpSpPr/>
          <p:nvPr/>
        </p:nvGrpSpPr>
        <p:grpSpPr>
          <a:xfrm>
            <a:off x="1029612" y="9258300"/>
            <a:ext cx="406852" cy="408676"/>
            <a:chOff x="1813" y="0"/>
            <a:chExt cx="809173" cy="812800"/>
          </a:xfrm>
        </p:grpSpPr>
        <p:sp>
          <p:nvSpPr>
            <p:cNvPr id="422" name="Google Shape;422;p2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7"/>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24" name="Google Shape;424;p27"/>
          <p:cNvGrpSpPr/>
          <p:nvPr/>
        </p:nvGrpSpPr>
        <p:grpSpPr>
          <a:xfrm>
            <a:off x="1593286" y="9258300"/>
            <a:ext cx="406852" cy="408676"/>
            <a:chOff x="1813" y="0"/>
            <a:chExt cx="809173" cy="812800"/>
          </a:xfrm>
        </p:grpSpPr>
        <p:sp>
          <p:nvSpPr>
            <p:cNvPr id="425" name="Google Shape;425;p2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7"/>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27" name="Google Shape;427;p27"/>
          <p:cNvGrpSpPr/>
          <p:nvPr/>
        </p:nvGrpSpPr>
        <p:grpSpPr>
          <a:xfrm>
            <a:off x="2154334" y="9258300"/>
            <a:ext cx="406852" cy="408676"/>
            <a:chOff x="1813" y="0"/>
            <a:chExt cx="809173" cy="812800"/>
          </a:xfrm>
        </p:grpSpPr>
        <p:sp>
          <p:nvSpPr>
            <p:cNvPr id="428" name="Google Shape;428;p2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7"/>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28"/>
          <p:cNvSpPr txBox="1"/>
          <p:nvPr/>
        </p:nvSpPr>
        <p:spPr>
          <a:xfrm>
            <a:off x="1029599" y="796525"/>
            <a:ext cx="15761700" cy="1262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8200">
                <a:solidFill>
                  <a:srgbClr val="0B1320"/>
                </a:solidFill>
                <a:latin typeface="Playfair Display Black"/>
                <a:ea typeface="Playfair Display Black"/>
                <a:cs typeface="Playfair Display Black"/>
                <a:sym typeface="Playfair Display Black"/>
              </a:rPr>
              <a:t>Methodology: </a:t>
            </a:r>
            <a:r>
              <a:rPr i="1" lang="en-US" sz="8100">
                <a:solidFill>
                  <a:srgbClr val="0B1320"/>
                </a:solidFill>
                <a:latin typeface="Playfair Display Black"/>
                <a:ea typeface="Playfair Display Black"/>
                <a:cs typeface="Playfair Display Black"/>
                <a:sym typeface="Playfair Display Black"/>
              </a:rPr>
              <a:t>Modeling</a:t>
            </a:r>
            <a:endParaRPr i="1" sz="500"/>
          </a:p>
        </p:txBody>
      </p:sp>
      <p:sp>
        <p:nvSpPr>
          <p:cNvPr id="435" name="Google Shape;435;p28"/>
          <p:cNvSpPr txBox="1"/>
          <p:nvPr/>
        </p:nvSpPr>
        <p:spPr>
          <a:xfrm>
            <a:off x="1029600" y="2523450"/>
            <a:ext cx="7854300" cy="5812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200">
                <a:solidFill>
                  <a:srgbClr val="0B1320"/>
                </a:solidFill>
                <a:latin typeface="Roboto"/>
                <a:ea typeface="Roboto"/>
                <a:cs typeface="Roboto"/>
                <a:sym typeface="Roboto"/>
              </a:rPr>
              <a:t>After Regression Models…</a:t>
            </a:r>
            <a:endParaRPr sz="3200">
              <a:solidFill>
                <a:srgbClr val="0B1320"/>
              </a:solidFill>
              <a:latin typeface="Roboto"/>
              <a:ea typeface="Roboto"/>
              <a:cs typeface="Roboto"/>
              <a:sym typeface="Roboto"/>
            </a:endParaRPr>
          </a:p>
          <a:p>
            <a:pPr indent="-431800" lvl="0" marL="457200" marR="0" rtl="0" algn="l">
              <a:lnSpc>
                <a:spcPct val="120000"/>
              </a:lnSpc>
              <a:spcBef>
                <a:spcPts val="0"/>
              </a:spcBef>
              <a:spcAft>
                <a:spcPts val="0"/>
              </a:spcAft>
              <a:buClr>
                <a:srgbClr val="0B1320"/>
              </a:buClr>
              <a:buSzPts val="3200"/>
              <a:buFont typeface="Roboto"/>
              <a:buChar char="●"/>
            </a:pPr>
            <a:r>
              <a:rPr lang="en-US" sz="3200">
                <a:solidFill>
                  <a:srgbClr val="0B1320"/>
                </a:solidFill>
                <a:latin typeface="Roboto"/>
                <a:ea typeface="Roboto"/>
                <a:cs typeface="Roboto"/>
                <a:sym typeface="Roboto"/>
              </a:rPr>
              <a:t>Select the best model per cluster in order to predict the score according to the violations identified during inspection.</a:t>
            </a:r>
            <a:endParaRPr sz="3200">
              <a:solidFill>
                <a:srgbClr val="0B1320"/>
              </a:solidFill>
              <a:latin typeface="Roboto"/>
              <a:ea typeface="Roboto"/>
              <a:cs typeface="Roboto"/>
              <a:sym typeface="Roboto"/>
            </a:endParaRPr>
          </a:p>
          <a:p>
            <a:pPr indent="-431800" lvl="0" marL="457200" marR="0" rtl="0" algn="l">
              <a:lnSpc>
                <a:spcPct val="120000"/>
              </a:lnSpc>
              <a:spcBef>
                <a:spcPts val="0"/>
              </a:spcBef>
              <a:spcAft>
                <a:spcPts val="0"/>
              </a:spcAft>
              <a:buClr>
                <a:srgbClr val="0B1320"/>
              </a:buClr>
              <a:buSzPts val="3200"/>
              <a:buFont typeface="Roboto"/>
              <a:buChar char="●"/>
            </a:pPr>
            <a:r>
              <a:rPr lang="en-US" sz="3200">
                <a:solidFill>
                  <a:srgbClr val="0B1320"/>
                </a:solidFill>
                <a:latin typeface="Roboto"/>
                <a:ea typeface="Roboto"/>
                <a:cs typeface="Roboto"/>
                <a:sym typeface="Roboto"/>
              </a:rPr>
              <a:t>Since the data has a time component, training and testing was split based on date of inspection.</a:t>
            </a:r>
            <a:endParaRPr sz="3200">
              <a:solidFill>
                <a:srgbClr val="0B1320"/>
              </a:solidFill>
              <a:latin typeface="Roboto"/>
              <a:ea typeface="Roboto"/>
              <a:cs typeface="Roboto"/>
              <a:sym typeface="Roboto"/>
            </a:endParaRPr>
          </a:p>
          <a:p>
            <a:pPr indent="-431800" lvl="0" marL="457200" marR="0" rtl="0" algn="l">
              <a:lnSpc>
                <a:spcPct val="120000"/>
              </a:lnSpc>
              <a:spcBef>
                <a:spcPts val="0"/>
              </a:spcBef>
              <a:spcAft>
                <a:spcPts val="0"/>
              </a:spcAft>
              <a:buClr>
                <a:srgbClr val="0B1320"/>
              </a:buClr>
              <a:buSzPts val="3200"/>
              <a:buFont typeface="Roboto"/>
              <a:buChar char="●"/>
            </a:pPr>
            <a:r>
              <a:rPr lang="en-US" sz="3200">
                <a:solidFill>
                  <a:srgbClr val="0B1320"/>
                </a:solidFill>
                <a:latin typeface="Roboto"/>
                <a:ea typeface="Roboto"/>
                <a:cs typeface="Roboto"/>
                <a:sym typeface="Roboto"/>
              </a:rPr>
              <a:t>Aggregation based on ID Restaurant</a:t>
            </a:r>
            <a:endParaRPr sz="3200">
              <a:solidFill>
                <a:srgbClr val="0B1320"/>
              </a:solidFill>
              <a:latin typeface="Roboto"/>
              <a:ea typeface="Roboto"/>
              <a:cs typeface="Roboto"/>
              <a:sym typeface="Roboto"/>
            </a:endParaRPr>
          </a:p>
          <a:p>
            <a:pPr indent="-431800" lvl="1" marL="914400" marR="0" rtl="0" algn="l">
              <a:lnSpc>
                <a:spcPct val="120000"/>
              </a:lnSpc>
              <a:spcBef>
                <a:spcPts val="0"/>
              </a:spcBef>
              <a:spcAft>
                <a:spcPts val="0"/>
              </a:spcAft>
              <a:buClr>
                <a:srgbClr val="0B1320"/>
              </a:buClr>
              <a:buSzPts val="3200"/>
              <a:buFont typeface="Roboto"/>
              <a:buChar char="○"/>
            </a:pPr>
            <a:r>
              <a:rPr lang="en-US" sz="3200">
                <a:solidFill>
                  <a:srgbClr val="0B1320"/>
                </a:solidFill>
                <a:latin typeface="Roboto"/>
                <a:ea typeface="Roboto"/>
                <a:cs typeface="Roboto"/>
                <a:sym typeface="Roboto"/>
              </a:rPr>
              <a:t>Transforms dataset: Each row is now a restaurant</a:t>
            </a:r>
            <a:endParaRPr sz="3200">
              <a:solidFill>
                <a:srgbClr val="0B1320"/>
              </a:solidFill>
              <a:latin typeface="Roboto"/>
              <a:ea typeface="Roboto"/>
              <a:cs typeface="Roboto"/>
              <a:sym typeface="Roboto"/>
            </a:endParaRPr>
          </a:p>
        </p:txBody>
      </p:sp>
      <p:pic>
        <p:nvPicPr>
          <p:cNvPr id="436" name="Google Shape;436;p28"/>
          <p:cNvPicPr preferRelativeResize="0"/>
          <p:nvPr/>
        </p:nvPicPr>
        <p:blipFill>
          <a:blip r:embed="rId3">
            <a:alphaModFix/>
          </a:blip>
          <a:stretch>
            <a:fillRect/>
          </a:stretch>
        </p:blipFill>
        <p:spPr>
          <a:xfrm>
            <a:off x="16299425" y="9790249"/>
            <a:ext cx="1879011" cy="408675"/>
          </a:xfrm>
          <a:prstGeom prst="rect">
            <a:avLst/>
          </a:prstGeom>
          <a:noFill/>
          <a:ln>
            <a:noFill/>
          </a:ln>
        </p:spPr>
      </p:pic>
      <p:cxnSp>
        <p:nvCxnSpPr>
          <p:cNvPr id="437" name="Google Shape;437;p28"/>
          <p:cNvCxnSpPr/>
          <p:nvPr/>
        </p:nvCxnSpPr>
        <p:spPr>
          <a:xfrm>
            <a:off x="3526649" y="9489349"/>
            <a:ext cx="13985400" cy="0"/>
          </a:xfrm>
          <a:prstGeom prst="straightConnector1">
            <a:avLst/>
          </a:prstGeom>
          <a:noFill/>
          <a:ln cap="flat" cmpd="sng" w="38100">
            <a:solidFill>
              <a:srgbClr val="0B1320"/>
            </a:solidFill>
            <a:prstDash val="solid"/>
            <a:round/>
            <a:headEnd len="sm" w="sm" type="none"/>
            <a:tailEnd len="sm" w="sm" type="none"/>
          </a:ln>
        </p:spPr>
      </p:cxnSp>
      <p:grpSp>
        <p:nvGrpSpPr>
          <p:cNvPr id="438" name="Google Shape;438;p28"/>
          <p:cNvGrpSpPr/>
          <p:nvPr/>
        </p:nvGrpSpPr>
        <p:grpSpPr>
          <a:xfrm>
            <a:off x="1029612" y="9258300"/>
            <a:ext cx="406852" cy="408676"/>
            <a:chOff x="1813" y="0"/>
            <a:chExt cx="809173" cy="812800"/>
          </a:xfrm>
        </p:grpSpPr>
        <p:sp>
          <p:nvSpPr>
            <p:cNvPr id="439" name="Google Shape;439;p2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8"/>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41" name="Google Shape;441;p28"/>
          <p:cNvGrpSpPr/>
          <p:nvPr/>
        </p:nvGrpSpPr>
        <p:grpSpPr>
          <a:xfrm>
            <a:off x="1593286" y="9258300"/>
            <a:ext cx="406852" cy="408676"/>
            <a:chOff x="1813" y="0"/>
            <a:chExt cx="809173" cy="812800"/>
          </a:xfrm>
        </p:grpSpPr>
        <p:sp>
          <p:nvSpPr>
            <p:cNvPr id="442" name="Google Shape;442;p2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8"/>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44" name="Google Shape;444;p28"/>
          <p:cNvGrpSpPr/>
          <p:nvPr/>
        </p:nvGrpSpPr>
        <p:grpSpPr>
          <a:xfrm>
            <a:off x="2154334" y="9258300"/>
            <a:ext cx="406852" cy="408676"/>
            <a:chOff x="1813" y="0"/>
            <a:chExt cx="809173" cy="812800"/>
          </a:xfrm>
        </p:grpSpPr>
        <p:sp>
          <p:nvSpPr>
            <p:cNvPr id="445" name="Google Shape;445;p2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8"/>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447" name="Google Shape;447;p28"/>
          <p:cNvPicPr preferRelativeResize="0"/>
          <p:nvPr/>
        </p:nvPicPr>
        <p:blipFill rotWithShape="1">
          <a:blip r:embed="rId4">
            <a:alphaModFix/>
          </a:blip>
          <a:srcRect b="0" l="45641" r="-1989" t="8558"/>
          <a:stretch/>
        </p:blipFill>
        <p:spPr>
          <a:xfrm>
            <a:off x="11843650" y="5803325"/>
            <a:ext cx="4455775" cy="3686025"/>
          </a:xfrm>
          <a:prstGeom prst="rect">
            <a:avLst/>
          </a:prstGeom>
          <a:noFill/>
          <a:ln>
            <a:noFill/>
          </a:ln>
        </p:spPr>
      </p:pic>
      <p:pic>
        <p:nvPicPr>
          <p:cNvPr descr="NYC" id="448" name="Google Shape;448;p28" title="Data_NYC_Agr.">
            <a:hlinkClick r:id="rId5"/>
          </p:cNvPr>
          <p:cNvPicPr preferRelativeResize="0"/>
          <p:nvPr/>
        </p:nvPicPr>
        <p:blipFill>
          <a:blip r:embed="rId6">
            <a:alphaModFix/>
          </a:blip>
          <a:stretch>
            <a:fillRect/>
          </a:stretch>
        </p:blipFill>
        <p:spPr>
          <a:xfrm>
            <a:off x="10568800" y="2058625"/>
            <a:ext cx="6552942" cy="3686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1000"/>
                                        <p:tgtEl>
                                          <p:spTgt spid="4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29"/>
          <p:cNvSpPr txBox="1"/>
          <p:nvPr/>
        </p:nvSpPr>
        <p:spPr>
          <a:xfrm>
            <a:off x="1606050" y="711250"/>
            <a:ext cx="15075900" cy="1154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7500">
                <a:solidFill>
                  <a:srgbClr val="0B1320"/>
                </a:solidFill>
                <a:latin typeface="Playfair Display Black"/>
                <a:ea typeface="Playfair Display Black"/>
                <a:cs typeface="Playfair Display Black"/>
                <a:sym typeface="Playfair Display Black"/>
              </a:rPr>
              <a:t>Risk Probability Score Creation</a:t>
            </a:r>
            <a:endParaRPr/>
          </a:p>
        </p:txBody>
      </p:sp>
      <p:grpSp>
        <p:nvGrpSpPr>
          <p:cNvPr id="454" name="Google Shape;454;p29"/>
          <p:cNvGrpSpPr/>
          <p:nvPr/>
        </p:nvGrpSpPr>
        <p:grpSpPr>
          <a:xfrm>
            <a:off x="14353073" y="6880240"/>
            <a:ext cx="6999655" cy="8614961"/>
            <a:chOff x="0" y="0"/>
            <a:chExt cx="9332874" cy="11486614"/>
          </a:xfrm>
        </p:grpSpPr>
        <p:grpSp>
          <p:nvGrpSpPr>
            <p:cNvPr id="455" name="Google Shape;455;p29"/>
            <p:cNvGrpSpPr/>
            <p:nvPr/>
          </p:nvGrpSpPr>
          <p:grpSpPr>
            <a:xfrm>
              <a:off x="0" y="0"/>
              <a:ext cx="9332874" cy="11486614"/>
              <a:chOff x="0" y="0"/>
              <a:chExt cx="660400" cy="812800"/>
            </a:xfrm>
          </p:grpSpPr>
          <p:sp>
            <p:nvSpPr>
              <p:cNvPr id="456" name="Google Shape;456;p29"/>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9"/>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58" name="Google Shape;458;p29"/>
            <p:cNvGrpSpPr/>
            <p:nvPr/>
          </p:nvGrpSpPr>
          <p:grpSpPr>
            <a:xfrm>
              <a:off x="545238" y="671062"/>
              <a:ext cx="8242398" cy="10144490"/>
              <a:chOff x="0" y="0"/>
              <a:chExt cx="660400" cy="812800"/>
            </a:xfrm>
          </p:grpSpPr>
          <p:sp>
            <p:nvSpPr>
              <p:cNvPr id="459" name="Google Shape;459;p29"/>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9"/>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61" name="Google Shape;461;p29"/>
            <p:cNvGrpSpPr/>
            <p:nvPr/>
          </p:nvGrpSpPr>
          <p:grpSpPr>
            <a:xfrm>
              <a:off x="1083502" y="1333541"/>
              <a:ext cx="7165870" cy="8819533"/>
              <a:chOff x="0" y="0"/>
              <a:chExt cx="660400" cy="812800"/>
            </a:xfrm>
          </p:grpSpPr>
          <p:sp>
            <p:nvSpPr>
              <p:cNvPr id="462" name="Google Shape;462;p29"/>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9"/>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464" name="Google Shape;464;p29"/>
          <p:cNvGrpSpPr/>
          <p:nvPr/>
        </p:nvGrpSpPr>
        <p:grpSpPr>
          <a:xfrm>
            <a:off x="-3548742" y="8354719"/>
            <a:ext cx="6039488" cy="7433216"/>
            <a:chOff x="0" y="0"/>
            <a:chExt cx="8052650" cy="9910954"/>
          </a:xfrm>
        </p:grpSpPr>
        <p:grpSp>
          <p:nvGrpSpPr>
            <p:cNvPr id="465" name="Google Shape;465;p29"/>
            <p:cNvGrpSpPr/>
            <p:nvPr/>
          </p:nvGrpSpPr>
          <p:grpSpPr>
            <a:xfrm>
              <a:off x="0" y="0"/>
              <a:ext cx="8052650" cy="9910954"/>
              <a:chOff x="0" y="0"/>
              <a:chExt cx="660400" cy="812800"/>
            </a:xfrm>
          </p:grpSpPr>
          <p:sp>
            <p:nvSpPr>
              <p:cNvPr id="466" name="Google Shape;466;p29"/>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9"/>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68" name="Google Shape;468;p29"/>
            <p:cNvGrpSpPr/>
            <p:nvPr/>
          </p:nvGrpSpPr>
          <p:grpSpPr>
            <a:xfrm>
              <a:off x="470446" y="579010"/>
              <a:ext cx="7111758" cy="8752934"/>
              <a:chOff x="0" y="0"/>
              <a:chExt cx="660400" cy="812800"/>
            </a:xfrm>
          </p:grpSpPr>
          <p:sp>
            <p:nvSpPr>
              <p:cNvPr id="469" name="Google Shape;469;p29"/>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9"/>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71" name="Google Shape;471;p29"/>
            <p:cNvGrpSpPr/>
            <p:nvPr/>
          </p:nvGrpSpPr>
          <p:grpSpPr>
            <a:xfrm>
              <a:off x="934874" y="1150614"/>
              <a:ext cx="6182902" cy="7609726"/>
              <a:chOff x="0" y="0"/>
              <a:chExt cx="660400" cy="812800"/>
            </a:xfrm>
          </p:grpSpPr>
          <p:sp>
            <p:nvSpPr>
              <p:cNvPr id="472" name="Google Shape;472;p29"/>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9"/>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474" name="Google Shape;474;p29"/>
          <p:cNvGrpSpPr/>
          <p:nvPr/>
        </p:nvGrpSpPr>
        <p:grpSpPr>
          <a:xfrm>
            <a:off x="16468062" y="302565"/>
            <a:ext cx="406852" cy="408676"/>
            <a:chOff x="1813" y="0"/>
            <a:chExt cx="809173" cy="812800"/>
          </a:xfrm>
        </p:grpSpPr>
        <p:sp>
          <p:nvSpPr>
            <p:cNvPr id="475" name="Google Shape;475;p29"/>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9"/>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77" name="Google Shape;477;p29"/>
          <p:cNvGrpSpPr/>
          <p:nvPr/>
        </p:nvGrpSpPr>
        <p:grpSpPr>
          <a:xfrm>
            <a:off x="17031736" y="302565"/>
            <a:ext cx="406852" cy="408676"/>
            <a:chOff x="1813" y="0"/>
            <a:chExt cx="809173" cy="812800"/>
          </a:xfrm>
        </p:grpSpPr>
        <p:sp>
          <p:nvSpPr>
            <p:cNvPr id="478" name="Google Shape;478;p29"/>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9"/>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80" name="Google Shape;480;p29"/>
          <p:cNvGrpSpPr/>
          <p:nvPr/>
        </p:nvGrpSpPr>
        <p:grpSpPr>
          <a:xfrm>
            <a:off x="17592784" y="302565"/>
            <a:ext cx="406852" cy="408676"/>
            <a:chOff x="1813" y="0"/>
            <a:chExt cx="809173" cy="812800"/>
          </a:xfrm>
        </p:grpSpPr>
        <p:sp>
          <p:nvSpPr>
            <p:cNvPr id="481" name="Google Shape;481;p29"/>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9"/>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83" name="Google Shape;483;p29"/>
          <p:cNvSpPr txBox="1"/>
          <p:nvPr/>
        </p:nvSpPr>
        <p:spPr>
          <a:xfrm>
            <a:off x="3125975" y="6741050"/>
            <a:ext cx="9186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pic>
        <p:nvPicPr>
          <p:cNvPr id="484" name="Google Shape;484;p29"/>
          <p:cNvPicPr preferRelativeResize="0"/>
          <p:nvPr/>
        </p:nvPicPr>
        <p:blipFill>
          <a:blip r:embed="rId3">
            <a:alphaModFix/>
          </a:blip>
          <a:stretch>
            <a:fillRect/>
          </a:stretch>
        </p:blipFill>
        <p:spPr>
          <a:xfrm>
            <a:off x="6718136" y="2768738"/>
            <a:ext cx="4851725" cy="994350"/>
          </a:xfrm>
          <a:prstGeom prst="rect">
            <a:avLst/>
          </a:prstGeom>
          <a:noFill/>
          <a:ln>
            <a:noFill/>
          </a:ln>
        </p:spPr>
      </p:pic>
      <p:sp>
        <p:nvSpPr>
          <p:cNvPr id="485" name="Google Shape;485;p29"/>
          <p:cNvSpPr txBox="1"/>
          <p:nvPr/>
        </p:nvSpPr>
        <p:spPr>
          <a:xfrm>
            <a:off x="1606050" y="4512975"/>
            <a:ext cx="14693400" cy="1859400"/>
          </a:xfrm>
          <a:prstGeom prst="rect">
            <a:avLst/>
          </a:prstGeom>
          <a:noFill/>
          <a:ln>
            <a:noFill/>
          </a:ln>
        </p:spPr>
        <p:txBody>
          <a:bodyPr anchorCtr="0" anchor="t" bIns="91425" lIns="91425" spcFirstLastPara="1" rIns="91425" wrap="square" tIns="91425">
            <a:spAutoFit/>
          </a:bodyPr>
          <a:lstStyle/>
          <a:p>
            <a:pPr indent="0" lvl="0" marL="457200" rtl="0" algn="l">
              <a:lnSpc>
                <a:spcPct val="120000"/>
              </a:lnSpc>
              <a:spcBef>
                <a:spcPts val="0"/>
              </a:spcBef>
              <a:spcAft>
                <a:spcPts val="0"/>
              </a:spcAft>
              <a:buNone/>
            </a:pPr>
            <a:r>
              <a:rPr lang="en-US" sz="3200">
                <a:solidFill>
                  <a:srgbClr val="0D0D0D"/>
                </a:solidFill>
                <a:highlight>
                  <a:schemeClr val="lt1"/>
                </a:highlight>
                <a:latin typeface="Roboto"/>
                <a:ea typeface="Roboto"/>
                <a:cs typeface="Roboto"/>
                <a:sym typeface="Roboto"/>
              </a:rPr>
              <a:t>The risk probability score sets a threshold as the Max Exp. </a:t>
            </a:r>
            <a:r>
              <a:rPr lang="en-US" sz="3200">
                <a:solidFill>
                  <a:srgbClr val="0D0D0D"/>
                </a:solidFill>
                <a:highlight>
                  <a:schemeClr val="lt1"/>
                </a:highlight>
                <a:latin typeface="Roboto"/>
                <a:ea typeface="Roboto"/>
                <a:cs typeface="Roboto"/>
                <a:sym typeface="Roboto"/>
              </a:rPr>
              <a:t>Smoothing</a:t>
            </a:r>
            <a:r>
              <a:rPr lang="en-US" sz="3200">
                <a:solidFill>
                  <a:srgbClr val="0D0D0D"/>
                </a:solidFill>
                <a:highlight>
                  <a:schemeClr val="lt1"/>
                </a:highlight>
                <a:latin typeface="Roboto"/>
                <a:ea typeface="Roboto"/>
                <a:cs typeface="Roboto"/>
                <a:sym typeface="Roboto"/>
              </a:rPr>
              <a:t> Score of the </a:t>
            </a:r>
            <a:r>
              <a:rPr lang="en-US" sz="3200">
                <a:solidFill>
                  <a:srgbClr val="0D0D0D"/>
                </a:solidFill>
                <a:highlight>
                  <a:schemeClr val="lt1"/>
                </a:highlight>
                <a:latin typeface="Roboto"/>
                <a:ea typeface="Roboto"/>
                <a:cs typeface="Roboto"/>
                <a:sym typeface="Roboto"/>
              </a:rPr>
              <a:t>aggregate</a:t>
            </a:r>
            <a:r>
              <a:rPr lang="en-US" sz="3200">
                <a:solidFill>
                  <a:srgbClr val="0D0D0D"/>
                </a:solidFill>
                <a:highlight>
                  <a:schemeClr val="lt1"/>
                </a:highlight>
                <a:latin typeface="Roboto"/>
                <a:ea typeface="Roboto"/>
                <a:cs typeface="Roboto"/>
                <a:sym typeface="Roboto"/>
              </a:rPr>
              <a:t> data, in order to identify the risk of each restaurant in the current scenario.</a:t>
            </a:r>
            <a:endParaRPr sz="3100">
              <a:solidFill>
                <a:srgbClr val="0B1320"/>
              </a:solidFill>
              <a:latin typeface="Roboto"/>
              <a:ea typeface="Roboto"/>
              <a:cs typeface="Roboto"/>
              <a:sym typeface="Roboto"/>
            </a:endParaRPr>
          </a:p>
        </p:txBody>
      </p:sp>
      <p:pic>
        <p:nvPicPr>
          <p:cNvPr id="486" name="Google Shape;486;p29"/>
          <p:cNvPicPr preferRelativeResize="0"/>
          <p:nvPr/>
        </p:nvPicPr>
        <p:blipFill>
          <a:blip r:embed="rId4">
            <a:alphaModFix/>
          </a:blip>
          <a:stretch>
            <a:fillRect/>
          </a:stretch>
        </p:blipFill>
        <p:spPr>
          <a:xfrm>
            <a:off x="16299425" y="9790249"/>
            <a:ext cx="1879011" cy="408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30"/>
          <p:cNvSpPr txBox="1"/>
          <p:nvPr/>
        </p:nvSpPr>
        <p:spPr>
          <a:xfrm>
            <a:off x="1029599" y="796525"/>
            <a:ext cx="15761700" cy="1015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6600">
                <a:solidFill>
                  <a:srgbClr val="0B1320"/>
                </a:solidFill>
                <a:latin typeface="Playfair Display Black"/>
                <a:ea typeface="Playfair Display Black"/>
                <a:cs typeface="Playfair Display Black"/>
                <a:sym typeface="Playfair Display Black"/>
              </a:rPr>
              <a:t>Dashboard Purpose</a:t>
            </a:r>
            <a:endParaRPr i="1" sz="100"/>
          </a:p>
        </p:txBody>
      </p:sp>
      <p:sp>
        <p:nvSpPr>
          <p:cNvPr id="492" name="Google Shape;492;p30"/>
          <p:cNvSpPr txBox="1"/>
          <p:nvPr/>
        </p:nvSpPr>
        <p:spPr>
          <a:xfrm>
            <a:off x="1029600" y="2291038"/>
            <a:ext cx="16553100" cy="3912600"/>
          </a:xfrm>
          <a:prstGeom prst="rect">
            <a:avLst/>
          </a:prstGeom>
          <a:noFill/>
          <a:ln>
            <a:noFill/>
          </a:ln>
        </p:spPr>
        <p:txBody>
          <a:bodyPr anchorCtr="0" anchor="t" bIns="0" lIns="0" spcFirstLastPara="1" rIns="0" wrap="square" tIns="0">
            <a:spAutoFit/>
          </a:bodyPr>
          <a:lstStyle/>
          <a:p>
            <a:pPr indent="0" lvl="0" marL="457200" marR="0" rtl="0" algn="l">
              <a:lnSpc>
                <a:spcPct val="120000"/>
              </a:lnSpc>
              <a:spcBef>
                <a:spcPts val="0"/>
              </a:spcBef>
              <a:spcAft>
                <a:spcPts val="0"/>
              </a:spcAft>
              <a:buNone/>
            </a:pPr>
            <a:r>
              <a:rPr lang="en-US" sz="3100">
                <a:solidFill>
                  <a:srgbClr val="0B1320"/>
                </a:solidFill>
                <a:latin typeface="Roboto"/>
                <a:ea typeface="Roboto"/>
                <a:cs typeface="Roboto"/>
                <a:sym typeface="Roboto"/>
              </a:rPr>
              <a:t>This dashboard aims to provide DOH inspectors and authorities with a comprehensive view to make informed decisions, allocate resources effectively, and prioritize inspections in areas or restaurants with higher potential health risks. By using the segmented model approach, the Department can better understand prominent violations and trends within restaurants.</a:t>
            </a:r>
            <a:endParaRPr sz="3100">
              <a:solidFill>
                <a:srgbClr val="0B1320"/>
              </a:solidFill>
              <a:latin typeface="Roboto"/>
              <a:ea typeface="Roboto"/>
              <a:cs typeface="Roboto"/>
              <a:sym typeface="Roboto"/>
            </a:endParaRPr>
          </a:p>
          <a:p>
            <a:pPr indent="0" lvl="0" marL="457200" marR="0" rtl="0" algn="l">
              <a:lnSpc>
                <a:spcPct val="120000"/>
              </a:lnSpc>
              <a:spcBef>
                <a:spcPts val="0"/>
              </a:spcBef>
              <a:spcAft>
                <a:spcPts val="0"/>
              </a:spcAft>
              <a:buNone/>
            </a:pPr>
            <a:r>
              <a:t/>
            </a:r>
            <a:endParaRPr sz="3100">
              <a:solidFill>
                <a:srgbClr val="0B1320"/>
              </a:solidFill>
              <a:latin typeface="Roboto"/>
              <a:ea typeface="Roboto"/>
              <a:cs typeface="Roboto"/>
              <a:sym typeface="Roboto"/>
            </a:endParaRPr>
          </a:p>
          <a:p>
            <a:pPr indent="0" lvl="0" marL="457200" marR="0" rtl="0" algn="l">
              <a:lnSpc>
                <a:spcPct val="120000"/>
              </a:lnSpc>
              <a:spcBef>
                <a:spcPts val="0"/>
              </a:spcBef>
              <a:spcAft>
                <a:spcPts val="0"/>
              </a:spcAft>
              <a:buNone/>
            </a:pPr>
            <a:r>
              <a:t/>
            </a:r>
            <a:endParaRPr sz="3100">
              <a:solidFill>
                <a:srgbClr val="0B1320"/>
              </a:solidFill>
              <a:latin typeface="Roboto"/>
              <a:ea typeface="Roboto"/>
              <a:cs typeface="Roboto"/>
              <a:sym typeface="Roboto"/>
            </a:endParaRPr>
          </a:p>
        </p:txBody>
      </p:sp>
      <p:pic>
        <p:nvPicPr>
          <p:cNvPr id="493" name="Google Shape;493;p30"/>
          <p:cNvPicPr preferRelativeResize="0"/>
          <p:nvPr/>
        </p:nvPicPr>
        <p:blipFill>
          <a:blip r:embed="rId3">
            <a:alphaModFix/>
          </a:blip>
          <a:stretch>
            <a:fillRect/>
          </a:stretch>
        </p:blipFill>
        <p:spPr>
          <a:xfrm>
            <a:off x="16299425" y="9790249"/>
            <a:ext cx="1879011" cy="408675"/>
          </a:xfrm>
          <a:prstGeom prst="rect">
            <a:avLst/>
          </a:prstGeom>
          <a:noFill/>
          <a:ln>
            <a:noFill/>
          </a:ln>
        </p:spPr>
      </p:pic>
      <p:cxnSp>
        <p:nvCxnSpPr>
          <p:cNvPr id="494" name="Google Shape;494;p30"/>
          <p:cNvCxnSpPr/>
          <p:nvPr/>
        </p:nvCxnSpPr>
        <p:spPr>
          <a:xfrm>
            <a:off x="3526649" y="9489349"/>
            <a:ext cx="13985400" cy="0"/>
          </a:xfrm>
          <a:prstGeom prst="straightConnector1">
            <a:avLst/>
          </a:prstGeom>
          <a:noFill/>
          <a:ln cap="flat" cmpd="sng" w="38100">
            <a:solidFill>
              <a:srgbClr val="0B1320"/>
            </a:solidFill>
            <a:prstDash val="solid"/>
            <a:round/>
            <a:headEnd len="sm" w="sm" type="none"/>
            <a:tailEnd len="sm" w="sm" type="none"/>
          </a:ln>
        </p:spPr>
      </p:cxnSp>
      <p:grpSp>
        <p:nvGrpSpPr>
          <p:cNvPr id="495" name="Google Shape;495;p30"/>
          <p:cNvGrpSpPr/>
          <p:nvPr/>
        </p:nvGrpSpPr>
        <p:grpSpPr>
          <a:xfrm>
            <a:off x="1029612" y="9258300"/>
            <a:ext cx="406852" cy="408676"/>
            <a:chOff x="1813" y="0"/>
            <a:chExt cx="809173" cy="812800"/>
          </a:xfrm>
        </p:grpSpPr>
        <p:sp>
          <p:nvSpPr>
            <p:cNvPr id="496" name="Google Shape;496;p30"/>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0"/>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98" name="Google Shape;498;p30"/>
          <p:cNvGrpSpPr/>
          <p:nvPr/>
        </p:nvGrpSpPr>
        <p:grpSpPr>
          <a:xfrm>
            <a:off x="1593286" y="9258300"/>
            <a:ext cx="406852" cy="408676"/>
            <a:chOff x="1813" y="0"/>
            <a:chExt cx="809173" cy="812800"/>
          </a:xfrm>
        </p:grpSpPr>
        <p:sp>
          <p:nvSpPr>
            <p:cNvPr id="499" name="Google Shape;499;p30"/>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0"/>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01" name="Google Shape;501;p30"/>
          <p:cNvGrpSpPr/>
          <p:nvPr/>
        </p:nvGrpSpPr>
        <p:grpSpPr>
          <a:xfrm>
            <a:off x="2154334" y="9258300"/>
            <a:ext cx="406852" cy="408676"/>
            <a:chOff x="1813" y="0"/>
            <a:chExt cx="809173" cy="812800"/>
          </a:xfrm>
        </p:grpSpPr>
        <p:sp>
          <p:nvSpPr>
            <p:cNvPr id="502" name="Google Shape;502;p30"/>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0"/>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31"/>
          <p:cNvSpPr txBox="1"/>
          <p:nvPr/>
        </p:nvSpPr>
        <p:spPr>
          <a:xfrm>
            <a:off x="827097" y="414336"/>
            <a:ext cx="16244100" cy="1154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7500">
                <a:solidFill>
                  <a:srgbClr val="0B1320"/>
                </a:solidFill>
                <a:latin typeface="Playfair Display Black"/>
                <a:ea typeface="Playfair Display Black"/>
                <a:cs typeface="Playfair Display Black"/>
                <a:sym typeface="Playfair Display Black"/>
              </a:rPr>
              <a:t>Tableau Dashboard Demo</a:t>
            </a:r>
            <a:endParaRPr/>
          </a:p>
        </p:txBody>
      </p:sp>
      <p:pic>
        <p:nvPicPr>
          <p:cNvPr id="509" name="Google Shape;509;p31"/>
          <p:cNvPicPr preferRelativeResize="0"/>
          <p:nvPr/>
        </p:nvPicPr>
        <p:blipFill>
          <a:blip r:embed="rId3">
            <a:alphaModFix/>
          </a:blip>
          <a:stretch>
            <a:fillRect/>
          </a:stretch>
        </p:blipFill>
        <p:spPr>
          <a:xfrm>
            <a:off x="16299425" y="9790249"/>
            <a:ext cx="1879011" cy="408675"/>
          </a:xfrm>
          <a:prstGeom prst="rect">
            <a:avLst/>
          </a:prstGeom>
          <a:noFill/>
          <a:ln>
            <a:noFill/>
          </a:ln>
        </p:spPr>
      </p:pic>
      <p:pic>
        <p:nvPicPr>
          <p:cNvPr id="510" name="Google Shape;510;p31"/>
          <p:cNvPicPr preferRelativeResize="0"/>
          <p:nvPr/>
        </p:nvPicPr>
        <p:blipFill>
          <a:blip r:embed="rId4">
            <a:alphaModFix/>
          </a:blip>
          <a:stretch>
            <a:fillRect/>
          </a:stretch>
        </p:blipFill>
        <p:spPr>
          <a:xfrm>
            <a:off x="2689763" y="1873775"/>
            <a:ext cx="12518785" cy="8325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4"/>
          <p:cNvSpPr txBox="1"/>
          <p:nvPr/>
        </p:nvSpPr>
        <p:spPr>
          <a:xfrm>
            <a:off x="744622" y="486388"/>
            <a:ext cx="8990700" cy="1231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8000">
                <a:solidFill>
                  <a:srgbClr val="0B1320"/>
                </a:solidFill>
                <a:latin typeface="Playfair Display Black"/>
                <a:ea typeface="Playfair Display Black"/>
                <a:cs typeface="Playfair Display Black"/>
                <a:sym typeface="Playfair Display Black"/>
              </a:rPr>
              <a:t>The Team</a:t>
            </a:r>
            <a:endParaRPr/>
          </a:p>
        </p:txBody>
      </p:sp>
      <p:grpSp>
        <p:nvGrpSpPr>
          <p:cNvPr id="108" name="Google Shape;108;p14"/>
          <p:cNvGrpSpPr/>
          <p:nvPr/>
        </p:nvGrpSpPr>
        <p:grpSpPr>
          <a:xfrm>
            <a:off x="5086385" y="2779642"/>
            <a:ext cx="3773552" cy="5607502"/>
            <a:chOff x="744635" y="2779642"/>
            <a:chExt cx="3773552" cy="5607502"/>
          </a:xfrm>
        </p:grpSpPr>
        <p:pic>
          <p:nvPicPr>
            <p:cNvPr id="109" name="Google Shape;109;p14"/>
            <p:cNvPicPr preferRelativeResize="0"/>
            <p:nvPr/>
          </p:nvPicPr>
          <p:blipFill rotWithShape="1">
            <a:blip r:embed="rId3">
              <a:alphaModFix/>
            </a:blip>
            <a:srcRect b="7183" l="18064" r="18058" t="12643"/>
            <a:stretch/>
          </p:blipFill>
          <p:spPr>
            <a:xfrm>
              <a:off x="744635" y="2779642"/>
              <a:ext cx="3718847" cy="3576634"/>
            </a:xfrm>
            <a:prstGeom prst="rect">
              <a:avLst/>
            </a:prstGeom>
            <a:noFill/>
            <a:ln>
              <a:noFill/>
            </a:ln>
          </p:spPr>
        </p:pic>
        <p:grpSp>
          <p:nvGrpSpPr>
            <p:cNvPr id="110" name="Google Shape;110;p14"/>
            <p:cNvGrpSpPr/>
            <p:nvPr/>
          </p:nvGrpSpPr>
          <p:grpSpPr>
            <a:xfrm>
              <a:off x="744635" y="6539244"/>
              <a:ext cx="3773552" cy="1847900"/>
              <a:chOff x="0" y="-38100"/>
              <a:chExt cx="1737603" cy="850900"/>
            </a:xfrm>
          </p:grpSpPr>
          <p:sp>
            <p:nvSpPr>
              <p:cNvPr id="111" name="Google Shape;111;p14"/>
              <p:cNvSpPr/>
              <p:nvPr/>
            </p:nvSpPr>
            <p:spPr>
              <a:xfrm>
                <a:off x="0" y="0"/>
                <a:ext cx="1737603" cy="628605"/>
              </a:xfrm>
              <a:custGeom>
                <a:rect b="b" l="l" r="r" t="t"/>
                <a:pathLst>
                  <a:path extrusionOk="0" h="628605" w="1737603">
                    <a:moveTo>
                      <a:pt x="98478" y="0"/>
                    </a:moveTo>
                    <a:lnTo>
                      <a:pt x="1639126" y="0"/>
                    </a:lnTo>
                    <a:cubicBezTo>
                      <a:pt x="1665244" y="0"/>
                      <a:pt x="1690292" y="10375"/>
                      <a:pt x="1708760" y="28843"/>
                    </a:cubicBezTo>
                    <a:cubicBezTo>
                      <a:pt x="1727228" y="47312"/>
                      <a:pt x="1737603" y="72360"/>
                      <a:pt x="1737603" y="98478"/>
                    </a:cubicBezTo>
                    <a:lnTo>
                      <a:pt x="1737603" y="530127"/>
                    </a:lnTo>
                    <a:cubicBezTo>
                      <a:pt x="1737603" y="556245"/>
                      <a:pt x="1727228" y="581293"/>
                      <a:pt x="1708760" y="599762"/>
                    </a:cubicBezTo>
                    <a:cubicBezTo>
                      <a:pt x="1690292" y="618230"/>
                      <a:pt x="1665244" y="628605"/>
                      <a:pt x="1639126" y="628605"/>
                    </a:cubicBezTo>
                    <a:lnTo>
                      <a:pt x="98478" y="628605"/>
                    </a:lnTo>
                    <a:cubicBezTo>
                      <a:pt x="72360" y="628605"/>
                      <a:pt x="47312" y="618230"/>
                      <a:pt x="28843" y="599762"/>
                    </a:cubicBezTo>
                    <a:cubicBezTo>
                      <a:pt x="10375" y="581293"/>
                      <a:pt x="0" y="556245"/>
                      <a:pt x="0" y="530127"/>
                    </a:cubicBezTo>
                    <a:lnTo>
                      <a:pt x="0" y="98478"/>
                    </a:lnTo>
                    <a:cubicBezTo>
                      <a:pt x="0" y="72360"/>
                      <a:pt x="10375" y="47312"/>
                      <a:pt x="28843" y="28843"/>
                    </a:cubicBezTo>
                    <a:cubicBezTo>
                      <a:pt x="47312" y="10375"/>
                      <a:pt x="72360" y="0"/>
                      <a:pt x="98478" y="0"/>
                    </a:cubicBezTo>
                    <a:close/>
                  </a:path>
                </a:pathLst>
              </a:custGeom>
              <a:solidFill>
                <a:srgbClr val="000000">
                  <a:alpha val="0"/>
                </a:srgbClr>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4"/>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3" name="Google Shape;113;p14"/>
            <p:cNvGrpSpPr/>
            <p:nvPr/>
          </p:nvGrpSpPr>
          <p:grpSpPr>
            <a:xfrm>
              <a:off x="983000" y="6814968"/>
              <a:ext cx="3344850" cy="961207"/>
              <a:chOff x="-541594" y="-19050"/>
              <a:chExt cx="4459800" cy="1281610"/>
            </a:xfrm>
          </p:grpSpPr>
          <p:sp>
            <p:nvSpPr>
              <p:cNvPr id="114" name="Google Shape;114;p14"/>
              <p:cNvSpPr txBox="1"/>
              <p:nvPr/>
            </p:nvSpPr>
            <p:spPr>
              <a:xfrm>
                <a:off x="0" y="-19050"/>
                <a:ext cx="3239700" cy="533400"/>
              </a:xfrm>
              <a:prstGeom prst="rect">
                <a:avLst/>
              </a:prstGeom>
              <a:noFill/>
              <a:ln>
                <a:noFill/>
              </a:ln>
            </p:spPr>
            <p:txBody>
              <a:bodyPr anchorCtr="0" anchor="t" bIns="0" lIns="0" spcFirstLastPara="1" rIns="0" wrap="square" tIns="0">
                <a:spAutoFit/>
              </a:bodyPr>
              <a:lstStyle/>
              <a:p>
                <a:pPr indent="0" lvl="0" marL="0" marR="0" rtl="0" algn="ctr">
                  <a:lnSpc>
                    <a:spcPct val="120007"/>
                  </a:lnSpc>
                  <a:spcBef>
                    <a:spcPts val="0"/>
                  </a:spcBef>
                  <a:spcAft>
                    <a:spcPts val="0"/>
                  </a:spcAft>
                  <a:buNone/>
                </a:pPr>
                <a:r>
                  <a:rPr b="1" i="0" lang="en-US" sz="2599" u="none" cap="none" strike="noStrike">
                    <a:solidFill>
                      <a:srgbClr val="191919"/>
                    </a:solidFill>
                    <a:latin typeface="Roboto"/>
                    <a:ea typeface="Roboto"/>
                    <a:cs typeface="Roboto"/>
                    <a:sym typeface="Roboto"/>
                  </a:rPr>
                  <a:t> </a:t>
                </a:r>
                <a:r>
                  <a:rPr b="1" lang="en-US" sz="2599">
                    <a:solidFill>
                      <a:srgbClr val="191919"/>
                    </a:solidFill>
                    <a:latin typeface="Roboto"/>
                    <a:ea typeface="Roboto"/>
                    <a:cs typeface="Roboto"/>
                    <a:sym typeface="Roboto"/>
                  </a:rPr>
                  <a:t>Nada Mashkour</a:t>
                </a:r>
                <a:endParaRPr sz="2399"/>
              </a:p>
            </p:txBody>
          </p:sp>
          <p:sp>
            <p:nvSpPr>
              <p:cNvPr id="115" name="Google Shape;115;p14"/>
              <p:cNvSpPr txBox="1"/>
              <p:nvPr/>
            </p:nvSpPr>
            <p:spPr>
              <a:xfrm>
                <a:off x="-541594" y="813460"/>
                <a:ext cx="4459800" cy="449100"/>
              </a:xfrm>
              <a:prstGeom prst="rect">
                <a:avLst/>
              </a:prstGeom>
              <a:noFill/>
              <a:ln>
                <a:noFill/>
              </a:ln>
            </p:spPr>
            <p:txBody>
              <a:bodyPr anchorCtr="0" anchor="t" bIns="0" lIns="0" spcFirstLastPara="1" rIns="0" wrap="square" tIns="0">
                <a:spAutoFit/>
              </a:bodyPr>
              <a:lstStyle/>
              <a:p>
                <a:pPr indent="0" lvl="0" marL="0" marR="0" rtl="0" algn="ctr">
                  <a:lnSpc>
                    <a:spcPct val="119972"/>
                  </a:lnSpc>
                  <a:spcBef>
                    <a:spcPts val="0"/>
                  </a:spcBef>
                  <a:spcAft>
                    <a:spcPts val="0"/>
                  </a:spcAft>
                  <a:buNone/>
                </a:pPr>
                <a:r>
                  <a:rPr lang="en-US" sz="2188">
                    <a:solidFill>
                      <a:srgbClr val="191919"/>
                    </a:solidFill>
                    <a:latin typeface="Roboto"/>
                    <a:ea typeface="Roboto"/>
                    <a:cs typeface="Roboto"/>
                    <a:sym typeface="Roboto"/>
                  </a:rPr>
                  <a:t>B.S. Business Analytics</a:t>
                </a:r>
                <a:endParaRPr/>
              </a:p>
            </p:txBody>
          </p:sp>
        </p:grpSp>
      </p:grpSp>
      <p:grpSp>
        <p:nvGrpSpPr>
          <p:cNvPr id="116" name="Google Shape;116;p14"/>
          <p:cNvGrpSpPr/>
          <p:nvPr/>
        </p:nvGrpSpPr>
        <p:grpSpPr>
          <a:xfrm>
            <a:off x="9428091" y="6539244"/>
            <a:ext cx="3773552" cy="1847900"/>
            <a:chOff x="0" y="-38100"/>
            <a:chExt cx="1737603" cy="850900"/>
          </a:xfrm>
        </p:grpSpPr>
        <p:sp>
          <p:nvSpPr>
            <p:cNvPr id="117" name="Google Shape;117;p14"/>
            <p:cNvSpPr/>
            <p:nvPr/>
          </p:nvSpPr>
          <p:spPr>
            <a:xfrm>
              <a:off x="0" y="0"/>
              <a:ext cx="1737603" cy="628605"/>
            </a:xfrm>
            <a:custGeom>
              <a:rect b="b" l="l" r="r" t="t"/>
              <a:pathLst>
                <a:path extrusionOk="0" h="628605" w="1737603">
                  <a:moveTo>
                    <a:pt x="98478" y="0"/>
                  </a:moveTo>
                  <a:lnTo>
                    <a:pt x="1639126" y="0"/>
                  </a:lnTo>
                  <a:cubicBezTo>
                    <a:pt x="1665244" y="0"/>
                    <a:pt x="1690292" y="10375"/>
                    <a:pt x="1708760" y="28843"/>
                  </a:cubicBezTo>
                  <a:cubicBezTo>
                    <a:pt x="1727228" y="47312"/>
                    <a:pt x="1737603" y="72360"/>
                    <a:pt x="1737603" y="98478"/>
                  </a:cubicBezTo>
                  <a:lnTo>
                    <a:pt x="1737603" y="530127"/>
                  </a:lnTo>
                  <a:cubicBezTo>
                    <a:pt x="1737603" y="556245"/>
                    <a:pt x="1727228" y="581293"/>
                    <a:pt x="1708760" y="599762"/>
                  </a:cubicBezTo>
                  <a:cubicBezTo>
                    <a:pt x="1690292" y="618230"/>
                    <a:pt x="1665244" y="628605"/>
                    <a:pt x="1639126" y="628605"/>
                  </a:cubicBezTo>
                  <a:lnTo>
                    <a:pt x="98478" y="628605"/>
                  </a:lnTo>
                  <a:cubicBezTo>
                    <a:pt x="72360" y="628605"/>
                    <a:pt x="47312" y="618230"/>
                    <a:pt x="28843" y="599762"/>
                  </a:cubicBezTo>
                  <a:cubicBezTo>
                    <a:pt x="10375" y="581293"/>
                    <a:pt x="0" y="556245"/>
                    <a:pt x="0" y="530127"/>
                  </a:cubicBezTo>
                  <a:lnTo>
                    <a:pt x="0" y="98478"/>
                  </a:lnTo>
                  <a:cubicBezTo>
                    <a:pt x="0" y="72360"/>
                    <a:pt x="10375" y="47312"/>
                    <a:pt x="28843" y="28843"/>
                  </a:cubicBezTo>
                  <a:cubicBezTo>
                    <a:pt x="47312" y="10375"/>
                    <a:pt x="72360" y="0"/>
                    <a:pt x="98478" y="0"/>
                  </a:cubicBezTo>
                  <a:close/>
                </a:path>
              </a:pathLst>
            </a:custGeom>
            <a:solidFill>
              <a:srgbClr val="000000">
                <a:alpha val="0"/>
              </a:srgbClr>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4"/>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9" name="Google Shape;119;p14"/>
          <p:cNvGrpSpPr/>
          <p:nvPr/>
        </p:nvGrpSpPr>
        <p:grpSpPr>
          <a:xfrm>
            <a:off x="9637800" y="6814975"/>
            <a:ext cx="3344850" cy="1365300"/>
            <a:chOff x="-579802" y="-19040"/>
            <a:chExt cx="4459800" cy="1820400"/>
          </a:xfrm>
        </p:grpSpPr>
        <p:sp>
          <p:nvSpPr>
            <p:cNvPr id="120" name="Google Shape;120;p14"/>
            <p:cNvSpPr txBox="1"/>
            <p:nvPr/>
          </p:nvSpPr>
          <p:spPr>
            <a:xfrm>
              <a:off x="-2" y="-19040"/>
              <a:ext cx="3397800" cy="574500"/>
            </a:xfrm>
            <a:prstGeom prst="rect">
              <a:avLst/>
            </a:prstGeom>
            <a:noFill/>
            <a:ln>
              <a:noFill/>
            </a:ln>
          </p:spPr>
          <p:txBody>
            <a:bodyPr anchorCtr="0" anchor="t" bIns="0" lIns="0" spcFirstLastPara="1" rIns="0" wrap="square" tIns="0">
              <a:spAutoFit/>
            </a:bodyPr>
            <a:lstStyle/>
            <a:p>
              <a:pPr indent="0" lvl="0" marL="0" marR="0" rtl="0" algn="ctr">
                <a:lnSpc>
                  <a:spcPct val="120007"/>
                </a:lnSpc>
                <a:spcBef>
                  <a:spcPts val="0"/>
                </a:spcBef>
                <a:spcAft>
                  <a:spcPts val="0"/>
                </a:spcAft>
                <a:buNone/>
              </a:pPr>
              <a:r>
                <a:rPr b="1" i="0" lang="en-US" sz="2799" u="none" cap="none" strike="noStrike">
                  <a:solidFill>
                    <a:srgbClr val="191919"/>
                  </a:solidFill>
                  <a:latin typeface="Roboto"/>
                  <a:ea typeface="Roboto"/>
                  <a:cs typeface="Roboto"/>
                  <a:sym typeface="Roboto"/>
                </a:rPr>
                <a:t> </a:t>
              </a:r>
              <a:r>
                <a:rPr b="1" lang="en-US" sz="2799">
                  <a:solidFill>
                    <a:srgbClr val="191919"/>
                  </a:solidFill>
                  <a:latin typeface="Roboto"/>
                  <a:ea typeface="Roboto"/>
                  <a:cs typeface="Roboto"/>
                  <a:sym typeface="Roboto"/>
                </a:rPr>
                <a:t>Manuel Chavez</a:t>
              </a:r>
              <a:endParaRPr/>
            </a:p>
          </p:txBody>
        </p:sp>
        <p:sp>
          <p:nvSpPr>
            <p:cNvPr id="121" name="Google Shape;121;p14"/>
            <p:cNvSpPr txBox="1"/>
            <p:nvPr/>
          </p:nvSpPr>
          <p:spPr>
            <a:xfrm>
              <a:off x="-579802" y="813460"/>
              <a:ext cx="4459800" cy="987900"/>
            </a:xfrm>
            <a:prstGeom prst="rect">
              <a:avLst/>
            </a:prstGeom>
            <a:noFill/>
            <a:ln>
              <a:noFill/>
            </a:ln>
          </p:spPr>
          <p:txBody>
            <a:bodyPr anchorCtr="0" anchor="t" bIns="0" lIns="0" spcFirstLastPara="1" rIns="0" wrap="square" tIns="0">
              <a:spAutoFit/>
            </a:bodyPr>
            <a:lstStyle/>
            <a:p>
              <a:pPr indent="0" lvl="0" marL="0" rtl="0" algn="ctr">
                <a:lnSpc>
                  <a:spcPct val="119972"/>
                </a:lnSpc>
                <a:spcBef>
                  <a:spcPts val="0"/>
                </a:spcBef>
                <a:spcAft>
                  <a:spcPts val="0"/>
                </a:spcAft>
                <a:buNone/>
              </a:pPr>
              <a:r>
                <a:rPr lang="en-US" sz="2188">
                  <a:solidFill>
                    <a:srgbClr val="191919"/>
                  </a:solidFill>
                  <a:latin typeface="Roboto"/>
                  <a:ea typeface="Roboto"/>
                  <a:cs typeface="Roboto"/>
                  <a:sym typeface="Roboto"/>
                </a:rPr>
                <a:t>M.S. Business Analytics</a:t>
              </a:r>
              <a:endParaRPr/>
            </a:p>
            <a:p>
              <a:pPr indent="0" lvl="0" marL="0" marR="0" rtl="0" algn="ctr">
                <a:lnSpc>
                  <a:spcPct val="119972"/>
                </a:lnSpc>
                <a:spcBef>
                  <a:spcPts val="0"/>
                </a:spcBef>
                <a:spcAft>
                  <a:spcPts val="0"/>
                </a:spcAft>
                <a:buNone/>
              </a:pPr>
              <a:r>
                <a:t/>
              </a:r>
              <a:endParaRPr sz="2188">
                <a:solidFill>
                  <a:srgbClr val="191919"/>
                </a:solidFill>
                <a:latin typeface="Roboto"/>
                <a:ea typeface="Roboto"/>
                <a:cs typeface="Roboto"/>
                <a:sym typeface="Roboto"/>
              </a:endParaRPr>
            </a:p>
          </p:txBody>
        </p:sp>
      </p:grpSp>
      <p:pic>
        <p:nvPicPr>
          <p:cNvPr id="122" name="Google Shape;122;p14"/>
          <p:cNvPicPr preferRelativeResize="0"/>
          <p:nvPr/>
        </p:nvPicPr>
        <p:blipFill rotWithShape="1">
          <a:blip r:embed="rId4">
            <a:alphaModFix/>
          </a:blip>
          <a:srcRect b="17940" l="0" r="0" t="17941"/>
          <a:stretch/>
        </p:blipFill>
        <p:spPr>
          <a:xfrm>
            <a:off x="13769819" y="2779642"/>
            <a:ext cx="3718849" cy="3576633"/>
          </a:xfrm>
          <a:prstGeom prst="rect">
            <a:avLst/>
          </a:prstGeom>
          <a:noFill/>
          <a:ln>
            <a:noFill/>
          </a:ln>
        </p:spPr>
      </p:pic>
      <p:grpSp>
        <p:nvGrpSpPr>
          <p:cNvPr id="123" name="Google Shape;123;p14"/>
          <p:cNvGrpSpPr/>
          <p:nvPr/>
        </p:nvGrpSpPr>
        <p:grpSpPr>
          <a:xfrm>
            <a:off x="13769819" y="6539244"/>
            <a:ext cx="3773552" cy="1847900"/>
            <a:chOff x="0" y="-38100"/>
            <a:chExt cx="1737603" cy="850900"/>
          </a:xfrm>
        </p:grpSpPr>
        <p:sp>
          <p:nvSpPr>
            <p:cNvPr id="124" name="Google Shape;124;p14"/>
            <p:cNvSpPr/>
            <p:nvPr/>
          </p:nvSpPr>
          <p:spPr>
            <a:xfrm>
              <a:off x="0" y="0"/>
              <a:ext cx="1737603" cy="628605"/>
            </a:xfrm>
            <a:custGeom>
              <a:rect b="b" l="l" r="r" t="t"/>
              <a:pathLst>
                <a:path extrusionOk="0" h="628605" w="1737603">
                  <a:moveTo>
                    <a:pt x="98478" y="0"/>
                  </a:moveTo>
                  <a:lnTo>
                    <a:pt x="1639126" y="0"/>
                  </a:lnTo>
                  <a:cubicBezTo>
                    <a:pt x="1665244" y="0"/>
                    <a:pt x="1690292" y="10375"/>
                    <a:pt x="1708760" y="28843"/>
                  </a:cubicBezTo>
                  <a:cubicBezTo>
                    <a:pt x="1727228" y="47312"/>
                    <a:pt x="1737603" y="72360"/>
                    <a:pt x="1737603" y="98478"/>
                  </a:cubicBezTo>
                  <a:lnTo>
                    <a:pt x="1737603" y="530127"/>
                  </a:lnTo>
                  <a:cubicBezTo>
                    <a:pt x="1737603" y="556245"/>
                    <a:pt x="1727228" y="581293"/>
                    <a:pt x="1708760" y="599762"/>
                  </a:cubicBezTo>
                  <a:cubicBezTo>
                    <a:pt x="1690292" y="618230"/>
                    <a:pt x="1665244" y="628605"/>
                    <a:pt x="1639126" y="628605"/>
                  </a:cubicBezTo>
                  <a:lnTo>
                    <a:pt x="98478" y="628605"/>
                  </a:lnTo>
                  <a:cubicBezTo>
                    <a:pt x="72360" y="628605"/>
                    <a:pt x="47312" y="618230"/>
                    <a:pt x="28843" y="599762"/>
                  </a:cubicBezTo>
                  <a:cubicBezTo>
                    <a:pt x="10375" y="581293"/>
                    <a:pt x="0" y="556245"/>
                    <a:pt x="0" y="530127"/>
                  </a:cubicBezTo>
                  <a:lnTo>
                    <a:pt x="0" y="98478"/>
                  </a:lnTo>
                  <a:cubicBezTo>
                    <a:pt x="0" y="72360"/>
                    <a:pt x="10375" y="47312"/>
                    <a:pt x="28843" y="28843"/>
                  </a:cubicBezTo>
                  <a:cubicBezTo>
                    <a:pt x="47312" y="10375"/>
                    <a:pt x="72360" y="0"/>
                    <a:pt x="98478" y="0"/>
                  </a:cubicBezTo>
                  <a:close/>
                </a:path>
              </a:pathLst>
            </a:custGeom>
            <a:solidFill>
              <a:srgbClr val="000000">
                <a:alpha val="0"/>
              </a:srgbClr>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4"/>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6" name="Google Shape;126;p14"/>
          <p:cNvGrpSpPr/>
          <p:nvPr/>
        </p:nvGrpSpPr>
        <p:grpSpPr>
          <a:xfrm>
            <a:off x="13842850" y="6814975"/>
            <a:ext cx="3718800" cy="1365300"/>
            <a:chOff x="-762039" y="-19040"/>
            <a:chExt cx="4958400" cy="1820400"/>
          </a:xfrm>
        </p:grpSpPr>
        <p:sp>
          <p:nvSpPr>
            <p:cNvPr id="127" name="Google Shape;127;p14"/>
            <p:cNvSpPr txBox="1"/>
            <p:nvPr/>
          </p:nvSpPr>
          <p:spPr>
            <a:xfrm>
              <a:off x="-482339" y="-19040"/>
              <a:ext cx="4233300" cy="574500"/>
            </a:xfrm>
            <a:prstGeom prst="rect">
              <a:avLst/>
            </a:prstGeom>
            <a:noFill/>
            <a:ln>
              <a:noFill/>
            </a:ln>
          </p:spPr>
          <p:txBody>
            <a:bodyPr anchorCtr="0" anchor="t" bIns="0" lIns="0" spcFirstLastPara="1" rIns="0" wrap="square" tIns="0">
              <a:spAutoFit/>
            </a:bodyPr>
            <a:lstStyle/>
            <a:p>
              <a:pPr indent="0" lvl="0" marL="0" marR="0" rtl="0" algn="ctr">
                <a:lnSpc>
                  <a:spcPct val="120007"/>
                </a:lnSpc>
                <a:spcBef>
                  <a:spcPts val="0"/>
                </a:spcBef>
                <a:spcAft>
                  <a:spcPts val="0"/>
                </a:spcAft>
                <a:buNone/>
              </a:pPr>
              <a:r>
                <a:rPr b="1" lang="en-US" sz="2799">
                  <a:solidFill>
                    <a:srgbClr val="191919"/>
                  </a:solidFill>
                  <a:latin typeface="Roboto"/>
                  <a:ea typeface="Roboto"/>
                  <a:cs typeface="Roboto"/>
                  <a:sym typeface="Roboto"/>
                </a:rPr>
                <a:t>Arnav Chaudhari</a:t>
              </a:r>
              <a:endParaRPr/>
            </a:p>
          </p:txBody>
        </p:sp>
        <p:sp>
          <p:nvSpPr>
            <p:cNvPr id="128" name="Google Shape;128;p14"/>
            <p:cNvSpPr txBox="1"/>
            <p:nvPr/>
          </p:nvSpPr>
          <p:spPr>
            <a:xfrm>
              <a:off x="-762039" y="813460"/>
              <a:ext cx="4958400" cy="987900"/>
            </a:xfrm>
            <a:prstGeom prst="rect">
              <a:avLst/>
            </a:prstGeom>
            <a:noFill/>
            <a:ln>
              <a:noFill/>
            </a:ln>
          </p:spPr>
          <p:txBody>
            <a:bodyPr anchorCtr="0" anchor="t" bIns="0" lIns="0" spcFirstLastPara="1" rIns="0" wrap="square" tIns="0">
              <a:spAutoFit/>
            </a:bodyPr>
            <a:lstStyle/>
            <a:p>
              <a:pPr indent="0" lvl="0" marL="0" rtl="0" algn="ctr">
                <a:lnSpc>
                  <a:spcPct val="119972"/>
                </a:lnSpc>
                <a:spcBef>
                  <a:spcPts val="0"/>
                </a:spcBef>
                <a:spcAft>
                  <a:spcPts val="0"/>
                </a:spcAft>
                <a:buNone/>
              </a:pPr>
              <a:r>
                <a:rPr lang="en-US" sz="2188">
                  <a:solidFill>
                    <a:srgbClr val="191919"/>
                  </a:solidFill>
                  <a:latin typeface="Roboto"/>
                  <a:ea typeface="Roboto"/>
                  <a:cs typeface="Roboto"/>
                  <a:sym typeface="Roboto"/>
                </a:rPr>
                <a:t>M.S. Business Analytics</a:t>
              </a:r>
              <a:endParaRPr/>
            </a:p>
            <a:p>
              <a:pPr indent="0" lvl="0" marL="0" marR="0" rtl="0" algn="ctr">
                <a:lnSpc>
                  <a:spcPct val="119972"/>
                </a:lnSpc>
                <a:spcBef>
                  <a:spcPts val="0"/>
                </a:spcBef>
                <a:spcAft>
                  <a:spcPts val="0"/>
                </a:spcAft>
                <a:buNone/>
              </a:pPr>
              <a:r>
                <a:t/>
              </a:r>
              <a:endParaRPr sz="2188">
                <a:solidFill>
                  <a:srgbClr val="191919"/>
                </a:solidFill>
                <a:latin typeface="Roboto"/>
                <a:ea typeface="Roboto"/>
                <a:cs typeface="Roboto"/>
                <a:sym typeface="Roboto"/>
              </a:endParaRPr>
            </a:p>
          </p:txBody>
        </p:sp>
      </p:grpSp>
      <p:cxnSp>
        <p:nvCxnSpPr>
          <p:cNvPr id="129" name="Google Shape;129;p14"/>
          <p:cNvCxnSpPr/>
          <p:nvPr/>
        </p:nvCxnSpPr>
        <p:spPr>
          <a:xfrm>
            <a:off x="7164525" y="1233024"/>
            <a:ext cx="8289292" cy="0"/>
          </a:xfrm>
          <a:prstGeom prst="straightConnector1">
            <a:avLst/>
          </a:prstGeom>
          <a:noFill/>
          <a:ln cap="flat" cmpd="sng" w="38100">
            <a:solidFill>
              <a:srgbClr val="0B1320"/>
            </a:solidFill>
            <a:prstDash val="solid"/>
            <a:round/>
            <a:headEnd len="sm" w="sm" type="none"/>
            <a:tailEnd len="sm" w="sm" type="none"/>
          </a:ln>
        </p:spPr>
      </p:cxnSp>
      <p:grpSp>
        <p:nvGrpSpPr>
          <p:cNvPr id="130" name="Google Shape;130;p14"/>
          <p:cNvGrpSpPr/>
          <p:nvPr/>
        </p:nvGrpSpPr>
        <p:grpSpPr>
          <a:xfrm>
            <a:off x="15956198" y="1028700"/>
            <a:ext cx="406823" cy="408647"/>
            <a:chOff x="1813" y="0"/>
            <a:chExt cx="809173" cy="812800"/>
          </a:xfrm>
        </p:grpSpPr>
        <p:sp>
          <p:nvSpPr>
            <p:cNvPr id="131" name="Google Shape;131;p1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4"/>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3" name="Google Shape;133;p14"/>
          <p:cNvGrpSpPr/>
          <p:nvPr/>
        </p:nvGrpSpPr>
        <p:grpSpPr>
          <a:xfrm>
            <a:off x="16519873" y="1028700"/>
            <a:ext cx="406823" cy="408647"/>
            <a:chOff x="1813" y="0"/>
            <a:chExt cx="809173" cy="812800"/>
          </a:xfrm>
        </p:grpSpPr>
        <p:sp>
          <p:nvSpPr>
            <p:cNvPr id="134" name="Google Shape;134;p1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4"/>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6" name="Google Shape;136;p14"/>
          <p:cNvGrpSpPr/>
          <p:nvPr/>
        </p:nvGrpSpPr>
        <p:grpSpPr>
          <a:xfrm>
            <a:off x="17080920" y="1028700"/>
            <a:ext cx="406823" cy="408647"/>
            <a:chOff x="1813" y="0"/>
            <a:chExt cx="809173" cy="812800"/>
          </a:xfrm>
        </p:grpSpPr>
        <p:sp>
          <p:nvSpPr>
            <p:cNvPr id="137" name="Google Shape;137;p1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4"/>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9" name="Google Shape;139;p14"/>
          <p:cNvGrpSpPr/>
          <p:nvPr/>
        </p:nvGrpSpPr>
        <p:grpSpPr>
          <a:xfrm>
            <a:off x="744638" y="2779642"/>
            <a:ext cx="3773552" cy="5607502"/>
            <a:chOff x="5086363" y="2779642"/>
            <a:chExt cx="3773552" cy="5607502"/>
          </a:xfrm>
        </p:grpSpPr>
        <p:pic>
          <p:nvPicPr>
            <p:cNvPr id="140" name="Google Shape;140;p14"/>
            <p:cNvPicPr preferRelativeResize="0"/>
            <p:nvPr/>
          </p:nvPicPr>
          <p:blipFill rotWithShape="1">
            <a:blip r:embed="rId5">
              <a:alphaModFix/>
            </a:blip>
            <a:srcRect b="0" l="1003" r="34020" t="6263"/>
            <a:stretch/>
          </p:blipFill>
          <p:spPr>
            <a:xfrm>
              <a:off x="5086363" y="2779642"/>
              <a:ext cx="3718849" cy="3576635"/>
            </a:xfrm>
            <a:prstGeom prst="rect">
              <a:avLst/>
            </a:prstGeom>
            <a:noFill/>
            <a:ln>
              <a:noFill/>
            </a:ln>
          </p:spPr>
        </p:pic>
        <p:grpSp>
          <p:nvGrpSpPr>
            <p:cNvPr id="141" name="Google Shape;141;p14"/>
            <p:cNvGrpSpPr/>
            <p:nvPr/>
          </p:nvGrpSpPr>
          <p:grpSpPr>
            <a:xfrm>
              <a:off x="5086363" y="6539244"/>
              <a:ext cx="3773552" cy="1847900"/>
              <a:chOff x="0" y="-38100"/>
              <a:chExt cx="1737603" cy="850900"/>
            </a:xfrm>
          </p:grpSpPr>
          <p:sp>
            <p:nvSpPr>
              <p:cNvPr id="142" name="Google Shape;142;p14"/>
              <p:cNvSpPr/>
              <p:nvPr/>
            </p:nvSpPr>
            <p:spPr>
              <a:xfrm>
                <a:off x="0" y="0"/>
                <a:ext cx="1737603" cy="628605"/>
              </a:xfrm>
              <a:custGeom>
                <a:rect b="b" l="l" r="r" t="t"/>
                <a:pathLst>
                  <a:path extrusionOk="0" h="628605" w="1737603">
                    <a:moveTo>
                      <a:pt x="98478" y="0"/>
                    </a:moveTo>
                    <a:lnTo>
                      <a:pt x="1639126" y="0"/>
                    </a:lnTo>
                    <a:cubicBezTo>
                      <a:pt x="1665244" y="0"/>
                      <a:pt x="1690292" y="10375"/>
                      <a:pt x="1708760" y="28843"/>
                    </a:cubicBezTo>
                    <a:cubicBezTo>
                      <a:pt x="1727228" y="47312"/>
                      <a:pt x="1737603" y="72360"/>
                      <a:pt x="1737603" y="98478"/>
                    </a:cubicBezTo>
                    <a:lnTo>
                      <a:pt x="1737603" y="530127"/>
                    </a:lnTo>
                    <a:cubicBezTo>
                      <a:pt x="1737603" y="556245"/>
                      <a:pt x="1727228" y="581293"/>
                      <a:pt x="1708760" y="599762"/>
                    </a:cubicBezTo>
                    <a:cubicBezTo>
                      <a:pt x="1690292" y="618230"/>
                      <a:pt x="1665244" y="628605"/>
                      <a:pt x="1639126" y="628605"/>
                    </a:cubicBezTo>
                    <a:lnTo>
                      <a:pt x="98478" y="628605"/>
                    </a:lnTo>
                    <a:cubicBezTo>
                      <a:pt x="72360" y="628605"/>
                      <a:pt x="47312" y="618230"/>
                      <a:pt x="28843" y="599762"/>
                    </a:cubicBezTo>
                    <a:cubicBezTo>
                      <a:pt x="10375" y="581293"/>
                      <a:pt x="0" y="556245"/>
                      <a:pt x="0" y="530127"/>
                    </a:cubicBezTo>
                    <a:lnTo>
                      <a:pt x="0" y="98478"/>
                    </a:lnTo>
                    <a:cubicBezTo>
                      <a:pt x="0" y="72360"/>
                      <a:pt x="10375" y="47312"/>
                      <a:pt x="28843" y="28843"/>
                    </a:cubicBezTo>
                    <a:cubicBezTo>
                      <a:pt x="47312" y="10375"/>
                      <a:pt x="72360" y="0"/>
                      <a:pt x="98478" y="0"/>
                    </a:cubicBezTo>
                    <a:close/>
                  </a:path>
                </a:pathLst>
              </a:custGeom>
              <a:solidFill>
                <a:srgbClr val="000000">
                  <a:alpha val="0"/>
                </a:srgbClr>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4"/>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4" name="Google Shape;144;p14"/>
            <p:cNvGrpSpPr/>
            <p:nvPr/>
          </p:nvGrpSpPr>
          <p:grpSpPr>
            <a:xfrm>
              <a:off x="5086375" y="6814968"/>
              <a:ext cx="3718800" cy="1365307"/>
              <a:chOff x="-859398" y="-19050"/>
              <a:chExt cx="4958400" cy="1820410"/>
            </a:xfrm>
          </p:grpSpPr>
          <p:sp>
            <p:nvSpPr>
              <p:cNvPr id="145" name="Google Shape;145;p14"/>
              <p:cNvSpPr txBox="1"/>
              <p:nvPr/>
            </p:nvSpPr>
            <p:spPr>
              <a:xfrm>
                <a:off x="0" y="-19050"/>
                <a:ext cx="3239700" cy="574500"/>
              </a:xfrm>
              <a:prstGeom prst="rect">
                <a:avLst/>
              </a:prstGeom>
              <a:noFill/>
              <a:ln>
                <a:noFill/>
              </a:ln>
            </p:spPr>
            <p:txBody>
              <a:bodyPr anchorCtr="0" anchor="t" bIns="0" lIns="0" spcFirstLastPara="1" rIns="0" wrap="square" tIns="0">
                <a:spAutoFit/>
              </a:bodyPr>
              <a:lstStyle/>
              <a:p>
                <a:pPr indent="0" lvl="0" marL="0" marR="0" rtl="0" algn="ctr">
                  <a:lnSpc>
                    <a:spcPct val="120007"/>
                  </a:lnSpc>
                  <a:spcBef>
                    <a:spcPts val="0"/>
                  </a:spcBef>
                  <a:spcAft>
                    <a:spcPts val="0"/>
                  </a:spcAft>
                  <a:buNone/>
                </a:pPr>
                <a:r>
                  <a:rPr b="1" lang="en-US" sz="2799">
                    <a:solidFill>
                      <a:srgbClr val="191919"/>
                    </a:solidFill>
                    <a:latin typeface="Roboto"/>
                    <a:ea typeface="Roboto"/>
                    <a:cs typeface="Roboto"/>
                    <a:sym typeface="Roboto"/>
                  </a:rPr>
                  <a:t>Emma Hudson</a:t>
                </a:r>
                <a:endParaRPr/>
              </a:p>
            </p:txBody>
          </p:sp>
          <p:sp>
            <p:nvSpPr>
              <p:cNvPr id="146" name="Google Shape;146;p14"/>
              <p:cNvSpPr txBox="1"/>
              <p:nvPr/>
            </p:nvSpPr>
            <p:spPr>
              <a:xfrm>
                <a:off x="-859398" y="813460"/>
                <a:ext cx="4958400" cy="987900"/>
              </a:xfrm>
              <a:prstGeom prst="rect">
                <a:avLst/>
              </a:prstGeom>
              <a:noFill/>
              <a:ln>
                <a:noFill/>
              </a:ln>
            </p:spPr>
            <p:txBody>
              <a:bodyPr anchorCtr="0" anchor="t" bIns="0" lIns="0" spcFirstLastPara="1" rIns="0" wrap="square" tIns="0">
                <a:spAutoFit/>
              </a:bodyPr>
              <a:lstStyle/>
              <a:p>
                <a:pPr indent="0" lvl="0" marL="0" rtl="0" algn="ctr">
                  <a:lnSpc>
                    <a:spcPct val="119972"/>
                  </a:lnSpc>
                  <a:spcBef>
                    <a:spcPts val="0"/>
                  </a:spcBef>
                  <a:spcAft>
                    <a:spcPts val="0"/>
                  </a:spcAft>
                  <a:buNone/>
                </a:pPr>
                <a:r>
                  <a:rPr lang="en-US" sz="2188">
                    <a:solidFill>
                      <a:srgbClr val="191919"/>
                    </a:solidFill>
                    <a:latin typeface="Roboto"/>
                    <a:ea typeface="Roboto"/>
                    <a:cs typeface="Roboto"/>
                    <a:sym typeface="Roboto"/>
                  </a:rPr>
                  <a:t>B.S. Business Analytics</a:t>
                </a:r>
                <a:endParaRPr/>
              </a:p>
              <a:p>
                <a:pPr indent="0" lvl="0" marL="0" marR="0" rtl="0" algn="ctr">
                  <a:lnSpc>
                    <a:spcPct val="119972"/>
                  </a:lnSpc>
                  <a:spcBef>
                    <a:spcPts val="0"/>
                  </a:spcBef>
                  <a:spcAft>
                    <a:spcPts val="0"/>
                  </a:spcAft>
                  <a:buNone/>
                </a:pPr>
                <a:r>
                  <a:t/>
                </a:r>
                <a:endParaRPr sz="2188">
                  <a:solidFill>
                    <a:srgbClr val="191919"/>
                  </a:solidFill>
                  <a:latin typeface="Roboto"/>
                  <a:ea typeface="Roboto"/>
                  <a:cs typeface="Roboto"/>
                  <a:sym typeface="Roboto"/>
                </a:endParaRPr>
              </a:p>
            </p:txBody>
          </p:sp>
        </p:grpSp>
        <p:pic>
          <p:nvPicPr>
            <p:cNvPr id="147" name="Google Shape;147;p14"/>
            <p:cNvPicPr preferRelativeResize="0"/>
            <p:nvPr/>
          </p:nvPicPr>
          <p:blipFill rotWithShape="1">
            <a:blip r:embed="rId6">
              <a:alphaModFix/>
            </a:blip>
            <a:srcRect b="7253" l="6702" r="6702" t="34671"/>
            <a:stretch/>
          </p:blipFill>
          <p:spPr>
            <a:xfrm>
              <a:off x="5086375" y="2779650"/>
              <a:ext cx="3554631" cy="3576627"/>
            </a:xfrm>
            <a:prstGeom prst="rect">
              <a:avLst/>
            </a:prstGeom>
            <a:noFill/>
            <a:ln>
              <a:noFill/>
            </a:ln>
          </p:spPr>
        </p:pic>
      </p:grpSp>
      <p:pic>
        <p:nvPicPr>
          <p:cNvPr id="148" name="Google Shape;148;p14"/>
          <p:cNvPicPr preferRelativeResize="0"/>
          <p:nvPr/>
        </p:nvPicPr>
        <p:blipFill>
          <a:blip r:embed="rId7">
            <a:alphaModFix/>
          </a:blip>
          <a:stretch>
            <a:fillRect/>
          </a:stretch>
        </p:blipFill>
        <p:spPr>
          <a:xfrm>
            <a:off x="9510192" y="2738158"/>
            <a:ext cx="3554626" cy="3659602"/>
          </a:xfrm>
          <a:prstGeom prst="rect">
            <a:avLst/>
          </a:prstGeom>
          <a:noFill/>
          <a:ln>
            <a:noFill/>
          </a:ln>
        </p:spPr>
      </p:pic>
      <p:pic>
        <p:nvPicPr>
          <p:cNvPr id="149" name="Google Shape;149;p14"/>
          <p:cNvPicPr preferRelativeResize="0"/>
          <p:nvPr/>
        </p:nvPicPr>
        <p:blipFill rotWithShape="1">
          <a:blip r:embed="rId8">
            <a:alphaModFix/>
          </a:blip>
          <a:srcRect b="4735" l="7841" r="7841" t="28086"/>
          <a:stretch/>
        </p:blipFill>
        <p:spPr>
          <a:xfrm>
            <a:off x="13769825" y="2779650"/>
            <a:ext cx="3718824" cy="3576624"/>
          </a:xfrm>
          <a:prstGeom prst="rect">
            <a:avLst/>
          </a:prstGeom>
          <a:noFill/>
          <a:ln>
            <a:noFill/>
          </a:ln>
        </p:spPr>
      </p:pic>
      <p:pic>
        <p:nvPicPr>
          <p:cNvPr id="150" name="Google Shape;150;p14"/>
          <p:cNvPicPr preferRelativeResize="0"/>
          <p:nvPr/>
        </p:nvPicPr>
        <p:blipFill>
          <a:blip r:embed="rId9">
            <a:alphaModFix/>
          </a:blip>
          <a:stretch>
            <a:fillRect/>
          </a:stretch>
        </p:blipFill>
        <p:spPr>
          <a:xfrm>
            <a:off x="-608150" y="8623638"/>
            <a:ext cx="20914125" cy="961200"/>
          </a:xfrm>
          <a:prstGeom prst="rect">
            <a:avLst/>
          </a:prstGeom>
          <a:noFill/>
          <a:ln>
            <a:noFill/>
          </a:ln>
        </p:spPr>
      </p:pic>
      <p:sp>
        <p:nvSpPr>
          <p:cNvPr id="151" name="Google Shape;151;p14"/>
          <p:cNvSpPr txBox="1"/>
          <p:nvPr/>
        </p:nvSpPr>
        <p:spPr>
          <a:xfrm>
            <a:off x="983026" y="8904288"/>
            <a:ext cx="16359600" cy="399900"/>
          </a:xfrm>
          <a:prstGeom prst="rect">
            <a:avLst/>
          </a:prstGeom>
          <a:noFill/>
          <a:ln>
            <a:noFill/>
          </a:ln>
        </p:spPr>
        <p:txBody>
          <a:bodyPr anchorCtr="0" anchor="t" bIns="0" lIns="0" spcFirstLastPara="1" rIns="0" wrap="square" tIns="0">
            <a:spAutoFit/>
          </a:bodyPr>
          <a:lstStyle/>
          <a:p>
            <a:pPr indent="0" lvl="0" marL="0" marR="0" rtl="0" algn="ctr">
              <a:lnSpc>
                <a:spcPct val="120007"/>
              </a:lnSpc>
              <a:spcBef>
                <a:spcPts val="0"/>
              </a:spcBef>
              <a:spcAft>
                <a:spcPts val="0"/>
              </a:spcAft>
              <a:buNone/>
            </a:pPr>
            <a:r>
              <a:rPr b="1" lang="en-US" sz="2599">
                <a:solidFill>
                  <a:srgbClr val="191919"/>
                </a:solidFill>
                <a:latin typeface="Roboto"/>
                <a:ea typeface="Roboto"/>
                <a:cs typeface="Roboto"/>
                <a:sym typeface="Roboto"/>
              </a:rPr>
              <a:t>Advisors: Professor Hall, Marwan Zamamiri, Miguel Maldonado</a:t>
            </a:r>
            <a:endParaRPr sz="2399"/>
          </a:p>
        </p:txBody>
      </p:sp>
      <p:pic>
        <p:nvPicPr>
          <p:cNvPr id="152" name="Google Shape;152;p14"/>
          <p:cNvPicPr preferRelativeResize="0"/>
          <p:nvPr/>
        </p:nvPicPr>
        <p:blipFill>
          <a:blip r:embed="rId10">
            <a:alphaModFix/>
          </a:blip>
          <a:stretch>
            <a:fillRect/>
          </a:stretch>
        </p:blipFill>
        <p:spPr>
          <a:xfrm>
            <a:off x="16344850" y="9821324"/>
            <a:ext cx="1879011" cy="4086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32"/>
          <p:cNvSpPr txBox="1"/>
          <p:nvPr/>
        </p:nvSpPr>
        <p:spPr>
          <a:xfrm>
            <a:off x="1029599" y="796525"/>
            <a:ext cx="15761700" cy="1000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6500">
                <a:solidFill>
                  <a:srgbClr val="0B1320"/>
                </a:solidFill>
                <a:latin typeface="Playfair Display Black"/>
                <a:ea typeface="Playfair Display Black"/>
                <a:cs typeface="Playfair Display Black"/>
                <a:sym typeface="Playfair Display Black"/>
              </a:rPr>
              <a:t>Next Steps</a:t>
            </a:r>
            <a:endParaRPr i="1" sz="300"/>
          </a:p>
        </p:txBody>
      </p:sp>
      <p:sp>
        <p:nvSpPr>
          <p:cNvPr id="516" name="Google Shape;516;p32"/>
          <p:cNvSpPr txBox="1"/>
          <p:nvPr/>
        </p:nvSpPr>
        <p:spPr>
          <a:xfrm>
            <a:off x="1029600" y="2203000"/>
            <a:ext cx="15997200" cy="3524700"/>
          </a:xfrm>
          <a:prstGeom prst="rect">
            <a:avLst/>
          </a:prstGeom>
          <a:noFill/>
          <a:ln>
            <a:noFill/>
          </a:ln>
        </p:spPr>
        <p:txBody>
          <a:bodyPr anchorCtr="0" anchor="t" bIns="91425" lIns="91425" spcFirstLastPara="1" rIns="91425" wrap="square" tIns="91425">
            <a:spAutoFit/>
          </a:bodyPr>
          <a:lstStyle/>
          <a:p>
            <a:pPr indent="-425450" lvl="0" marL="457200" rtl="0" algn="l">
              <a:lnSpc>
                <a:spcPct val="120000"/>
              </a:lnSpc>
              <a:spcBef>
                <a:spcPts val="0"/>
              </a:spcBef>
              <a:spcAft>
                <a:spcPts val="0"/>
              </a:spcAft>
              <a:buClr>
                <a:srgbClr val="0B1320"/>
              </a:buClr>
              <a:buSzPts val="3100"/>
              <a:buFont typeface="Roboto"/>
              <a:buChar char="●"/>
            </a:pPr>
            <a:r>
              <a:rPr lang="en-US" sz="3100">
                <a:solidFill>
                  <a:srgbClr val="0B1320"/>
                </a:solidFill>
                <a:latin typeface="Roboto"/>
                <a:ea typeface="Roboto"/>
                <a:cs typeface="Roboto"/>
                <a:sym typeface="Roboto"/>
              </a:rPr>
              <a:t>Increasing silhouette score for more accurate clustering results</a:t>
            </a:r>
            <a:endParaRPr sz="3100">
              <a:solidFill>
                <a:srgbClr val="0B1320"/>
              </a:solidFill>
              <a:latin typeface="Roboto"/>
              <a:ea typeface="Roboto"/>
              <a:cs typeface="Roboto"/>
              <a:sym typeface="Roboto"/>
            </a:endParaRPr>
          </a:p>
          <a:p>
            <a:pPr indent="-425450" lvl="0" marL="457200" rtl="0" algn="l">
              <a:lnSpc>
                <a:spcPct val="120000"/>
              </a:lnSpc>
              <a:spcBef>
                <a:spcPts val="0"/>
              </a:spcBef>
              <a:spcAft>
                <a:spcPts val="0"/>
              </a:spcAft>
              <a:buClr>
                <a:srgbClr val="0B1320"/>
              </a:buClr>
              <a:buSzPts val="3100"/>
              <a:buFont typeface="Roboto"/>
              <a:buChar char="●"/>
            </a:pPr>
            <a:r>
              <a:rPr lang="en-US" sz="3100">
                <a:solidFill>
                  <a:srgbClr val="0B1320"/>
                </a:solidFill>
                <a:latin typeface="Roboto"/>
                <a:ea typeface="Roboto"/>
                <a:cs typeface="Roboto"/>
                <a:sym typeface="Roboto"/>
              </a:rPr>
              <a:t>Implementing visualization for clusters within the dashboard</a:t>
            </a:r>
            <a:endParaRPr sz="3100">
              <a:solidFill>
                <a:srgbClr val="0B1320"/>
              </a:solidFill>
              <a:latin typeface="Roboto"/>
              <a:ea typeface="Roboto"/>
              <a:cs typeface="Roboto"/>
              <a:sym typeface="Roboto"/>
            </a:endParaRPr>
          </a:p>
          <a:p>
            <a:pPr indent="-425450" lvl="0" marL="457200" rtl="0" algn="l">
              <a:lnSpc>
                <a:spcPct val="120000"/>
              </a:lnSpc>
              <a:spcBef>
                <a:spcPts val="0"/>
              </a:spcBef>
              <a:spcAft>
                <a:spcPts val="0"/>
              </a:spcAft>
              <a:buClr>
                <a:srgbClr val="0B1320"/>
              </a:buClr>
              <a:buSzPts val="3100"/>
              <a:buFont typeface="Roboto"/>
              <a:buChar char="●"/>
            </a:pPr>
            <a:r>
              <a:rPr lang="en-US" sz="3100">
                <a:solidFill>
                  <a:srgbClr val="0B1320"/>
                </a:solidFill>
                <a:latin typeface="Roboto"/>
                <a:ea typeface="Roboto"/>
                <a:cs typeface="Roboto"/>
                <a:sym typeface="Roboto"/>
              </a:rPr>
              <a:t>Bug fixes to the dashboard for smoother interactions</a:t>
            </a:r>
            <a:endParaRPr sz="3100">
              <a:solidFill>
                <a:srgbClr val="0B1320"/>
              </a:solidFill>
              <a:latin typeface="Roboto"/>
              <a:ea typeface="Roboto"/>
              <a:cs typeface="Roboto"/>
              <a:sym typeface="Roboto"/>
            </a:endParaRPr>
          </a:p>
          <a:p>
            <a:pPr indent="-425450" lvl="0" marL="457200" rtl="0" algn="l">
              <a:lnSpc>
                <a:spcPct val="120000"/>
              </a:lnSpc>
              <a:spcBef>
                <a:spcPts val="0"/>
              </a:spcBef>
              <a:spcAft>
                <a:spcPts val="0"/>
              </a:spcAft>
              <a:buClr>
                <a:srgbClr val="0B1320"/>
              </a:buClr>
              <a:buSzPts val="3100"/>
              <a:buFont typeface="Roboto"/>
              <a:buChar char="●"/>
            </a:pPr>
            <a:r>
              <a:rPr lang="en-US" sz="3100">
                <a:solidFill>
                  <a:srgbClr val="0B1320"/>
                </a:solidFill>
                <a:latin typeface="Roboto"/>
                <a:ea typeface="Roboto"/>
                <a:cs typeface="Roboto"/>
                <a:sym typeface="Roboto"/>
              </a:rPr>
              <a:t>Create a server to allow for real-time data to populate dashboard</a:t>
            </a:r>
            <a:endParaRPr sz="3100">
              <a:solidFill>
                <a:srgbClr val="0B1320"/>
              </a:solidFill>
              <a:latin typeface="Roboto"/>
              <a:ea typeface="Roboto"/>
              <a:cs typeface="Roboto"/>
              <a:sym typeface="Roboto"/>
            </a:endParaRPr>
          </a:p>
          <a:p>
            <a:pPr indent="0" lvl="0" marL="457200" rtl="0" algn="l">
              <a:lnSpc>
                <a:spcPct val="120000"/>
              </a:lnSpc>
              <a:spcBef>
                <a:spcPts val="0"/>
              </a:spcBef>
              <a:spcAft>
                <a:spcPts val="0"/>
              </a:spcAft>
              <a:buNone/>
            </a:pPr>
            <a:r>
              <a:t/>
            </a:r>
            <a:endParaRPr sz="3100">
              <a:solidFill>
                <a:srgbClr val="0B1320"/>
              </a:solidFill>
              <a:latin typeface="Roboto"/>
              <a:ea typeface="Roboto"/>
              <a:cs typeface="Roboto"/>
              <a:sym typeface="Roboto"/>
            </a:endParaRPr>
          </a:p>
          <a:p>
            <a:pPr indent="0" lvl="0" marL="457200" rtl="0" algn="l">
              <a:lnSpc>
                <a:spcPct val="120000"/>
              </a:lnSpc>
              <a:spcBef>
                <a:spcPts val="0"/>
              </a:spcBef>
              <a:spcAft>
                <a:spcPts val="0"/>
              </a:spcAft>
              <a:buNone/>
            </a:pPr>
            <a:r>
              <a:t/>
            </a:r>
            <a:endParaRPr sz="3100">
              <a:solidFill>
                <a:srgbClr val="0B1320"/>
              </a:solidFill>
              <a:latin typeface="Roboto"/>
              <a:ea typeface="Roboto"/>
              <a:cs typeface="Roboto"/>
              <a:sym typeface="Roboto"/>
            </a:endParaRPr>
          </a:p>
        </p:txBody>
      </p:sp>
      <p:pic>
        <p:nvPicPr>
          <p:cNvPr id="517" name="Google Shape;517;p32"/>
          <p:cNvPicPr preferRelativeResize="0"/>
          <p:nvPr/>
        </p:nvPicPr>
        <p:blipFill>
          <a:blip r:embed="rId3">
            <a:alphaModFix/>
          </a:blip>
          <a:stretch>
            <a:fillRect/>
          </a:stretch>
        </p:blipFill>
        <p:spPr>
          <a:xfrm>
            <a:off x="16299425" y="9790249"/>
            <a:ext cx="1879011" cy="408675"/>
          </a:xfrm>
          <a:prstGeom prst="rect">
            <a:avLst/>
          </a:prstGeom>
          <a:noFill/>
          <a:ln>
            <a:noFill/>
          </a:ln>
        </p:spPr>
      </p:pic>
      <p:cxnSp>
        <p:nvCxnSpPr>
          <p:cNvPr id="518" name="Google Shape;518;p32"/>
          <p:cNvCxnSpPr/>
          <p:nvPr/>
        </p:nvCxnSpPr>
        <p:spPr>
          <a:xfrm>
            <a:off x="3526649" y="9489349"/>
            <a:ext cx="13985400" cy="0"/>
          </a:xfrm>
          <a:prstGeom prst="straightConnector1">
            <a:avLst/>
          </a:prstGeom>
          <a:noFill/>
          <a:ln cap="flat" cmpd="sng" w="38100">
            <a:solidFill>
              <a:srgbClr val="0B1320"/>
            </a:solidFill>
            <a:prstDash val="solid"/>
            <a:round/>
            <a:headEnd len="sm" w="sm" type="none"/>
            <a:tailEnd len="sm" w="sm" type="none"/>
          </a:ln>
        </p:spPr>
      </p:cxnSp>
      <p:grpSp>
        <p:nvGrpSpPr>
          <p:cNvPr id="519" name="Google Shape;519;p32"/>
          <p:cNvGrpSpPr/>
          <p:nvPr/>
        </p:nvGrpSpPr>
        <p:grpSpPr>
          <a:xfrm>
            <a:off x="1029612" y="9258300"/>
            <a:ext cx="406852" cy="408676"/>
            <a:chOff x="1813" y="0"/>
            <a:chExt cx="809173" cy="812800"/>
          </a:xfrm>
        </p:grpSpPr>
        <p:sp>
          <p:nvSpPr>
            <p:cNvPr id="520" name="Google Shape;520;p32"/>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2"/>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22" name="Google Shape;522;p32"/>
          <p:cNvGrpSpPr/>
          <p:nvPr/>
        </p:nvGrpSpPr>
        <p:grpSpPr>
          <a:xfrm>
            <a:off x="1593286" y="9258300"/>
            <a:ext cx="406852" cy="408676"/>
            <a:chOff x="1813" y="0"/>
            <a:chExt cx="809173" cy="812800"/>
          </a:xfrm>
        </p:grpSpPr>
        <p:sp>
          <p:nvSpPr>
            <p:cNvPr id="523" name="Google Shape;523;p32"/>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2"/>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25" name="Google Shape;525;p32"/>
          <p:cNvGrpSpPr/>
          <p:nvPr/>
        </p:nvGrpSpPr>
        <p:grpSpPr>
          <a:xfrm>
            <a:off x="2154334" y="9258300"/>
            <a:ext cx="406852" cy="408676"/>
            <a:chOff x="1813" y="0"/>
            <a:chExt cx="809173" cy="812800"/>
          </a:xfrm>
        </p:grpSpPr>
        <p:sp>
          <p:nvSpPr>
            <p:cNvPr id="526" name="Google Shape;526;p32"/>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2"/>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grpSp>
        <p:nvGrpSpPr>
          <p:cNvPr id="532" name="Google Shape;532;p33"/>
          <p:cNvGrpSpPr/>
          <p:nvPr/>
        </p:nvGrpSpPr>
        <p:grpSpPr>
          <a:xfrm>
            <a:off x="-1" y="3591522"/>
            <a:ext cx="18288000" cy="2244628"/>
            <a:chOff x="-1782927" y="2383729"/>
            <a:chExt cx="24384000" cy="2992838"/>
          </a:xfrm>
        </p:grpSpPr>
        <p:sp>
          <p:nvSpPr>
            <p:cNvPr id="533" name="Google Shape;533;p33"/>
            <p:cNvSpPr txBox="1"/>
            <p:nvPr/>
          </p:nvSpPr>
          <p:spPr>
            <a:xfrm>
              <a:off x="-1782927" y="3529467"/>
              <a:ext cx="24384000" cy="18471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0B1320"/>
                  </a:solidFill>
                  <a:latin typeface="Playfair Display Black"/>
                  <a:ea typeface="Playfair Display Black"/>
                  <a:cs typeface="Playfair Display Black"/>
                  <a:sym typeface="Playfair Display Black"/>
                </a:rPr>
                <a:t>Thank You!</a:t>
              </a:r>
              <a:endParaRPr/>
            </a:p>
          </p:txBody>
        </p:sp>
        <p:sp>
          <p:nvSpPr>
            <p:cNvPr id="534" name="Google Shape;534;p33"/>
            <p:cNvSpPr txBox="1"/>
            <p:nvPr/>
          </p:nvSpPr>
          <p:spPr>
            <a:xfrm>
              <a:off x="0" y="2383729"/>
              <a:ext cx="12276600" cy="2874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t/>
              </a:r>
              <a:endParaRPr/>
            </a:p>
          </p:txBody>
        </p:sp>
      </p:grpSp>
      <p:grpSp>
        <p:nvGrpSpPr>
          <p:cNvPr id="535" name="Google Shape;535;p33"/>
          <p:cNvGrpSpPr/>
          <p:nvPr/>
        </p:nvGrpSpPr>
        <p:grpSpPr>
          <a:xfrm>
            <a:off x="-3233490" y="5979520"/>
            <a:ext cx="6999679" cy="8616579"/>
            <a:chOff x="0" y="0"/>
            <a:chExt cx="9332905" cy="11488772"/>
          </a:xfrm>
        </p:grpSpPr>
        <p:grpSp>
          <p:nvGrpSpPr>
            <p:cNvPr id="536" name="Google Shape;536;p33"/>
            <p:cNvGrpSpPr/>
            <p:nvPr/>
          </p:nvGrpSpPr>
          <p:grpSpPr>
            <a:xfrm>
              <a:off x="0" y="0"/>
              <a:ext cx="9332905" cy="11488772"/>
              <a:chOff x="0" y="0"/>
              <a:chExt cx="660400" cy="812950"/>
            </a:xfrm>
          </p:grpSpPr>
          <p:sp>
            <p:nvSpPr>
              <p:cNvPr id="537" name="Google Shape;537;p33"/>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3"/>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39" name="Google Shape;539;p33"/>
            <p:cNvGrpSpPr/>
            <p:nvPr/>
          </p:nvGrpSpPr>
          <p:grpSpPr>
            <a:xfrm>
              <a:off x="545238" y="671062"/>
              <a:ext cx="8242386" cy="10146348"/>
              <a:chOff x="0" y="0"/>
              <a:chExt cx="660400" cy="812950"/>
            </a:xfrm>
          </p:grpSpPr>
          <p:sp>
            <p:nvSpPr>
              <p:cNvPr id="540" name="Google Shape;540;p33"/>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3"/>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42" name="Google Shape;542;p33"/>
            <p:cNvGrpSpPr/>
            <p:nvPr/>
          </p:nvGrpSpPr>
          <p:grpSpPr>
            <a:xfrm>
              <a:off x="1083502" y="1333541"/>
              <a:ext cx="7165868" cy="8821158"/>
              <a:chOff x="0" y="0"/>
              <a:chExt cx="660400" cy="812950"/>
            </a:xfrm>
          </p:grpSpPr>
          <p:sp>
            <p:nvSpPr>
              <p:cNvPr id="543" name="Google Shape;543;p33"/>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3"/>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545" name="Google Shape;545;p33"/>
          <p:cNvGrpSpPr/>
          <p:nvPr/>
        </p:nvGrpSpPr>
        <p:grpSpPr>
          <a:xfrm>
            <a:off x="16209246" y="7963899"/>
            <a:ext cx="4157499" cy="5117866"/>
            <a:chOff x="0" y="0"/>
            <a:chExt cx="5543332" cy="6823821"/>
          </a:xfrm>
        </p:grpSpPr>
        <p:grpSp>
          <p:nvGrpSpPr>
            <p:cNvPr id="546" name="Google Shape;546;p33"/>
            <p:cNvGrpSpPr/>
            <p:nvPr/>
          </p:nvGrpSpPr>
          <p:grpSpPr>
            <a:xfrm>
              <a:off x="0" y="0"/>
              <a:ext cx="5543332" cy="6823821"/>
              <a:chOff x="0" y="0"/>
              <a:chExt cx="660400" cy="812950"/>
            </a:xfrm>
          </p:grpSpPr>
          <p:sp>
            <p:nvSpPr>
              <p:cNvPr id="547" name="Google Shape;547;p33"/>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3"/>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49" name="Google Shape;549;p33"/>
            <p:cNvGrpSpPr/>
            <p:nvPr/>
          </p:nvGrpSpPr>
          <p:grpSpPr>
            <a:xfrm>
              <a:off x="323849" y="398583"/>
              <a:ext cx="4895677" cy="6026561"/>
              <a:chOff x="0" y="0"/>
              <a:chExt cx="660400" cy="812950"/>
            </a:xfrm>
          </p:grpSpPr>
          <p:sp>
            <p:nvSpPr>
              <p:cNvPr id="550" name="Google Shape;550;p33"/>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3"/>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52" name="Google Shape;552;p33"/>
            <p:cNvGrpSpPr/>
            <p:nvPr/>
          </p:nvGrpSpPr>
          <p:grpSpPr>
            <a:xfrm>
              <a:off x="643556" y="792068"/>
              <a:ext cx="4256212" cy="5239381"/>
              <a:chOff x="0" y="0"/>
              <a:chExt cx="660400" cy="812950"/>
            </a:xfrm>
          </p:grpSpPr>
          <p:sp>
            <p:nvSpPr>
              <p:cNvPr id="553" name="Google Shape;553;p33"/>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3"/>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555" name="Google Shape;555;p33"/>
          <p:cNvGrpSpPr/>
          <p:nvPr/>
        </p:nvGrpSpPr>
        <p:grpSpPr>
          <a:xfrm>
            <a:off x="8392701" y="-3153900"/>
            <a:ext cx="4304058" cy="5298280"/>
            <a:chOff x="-13" y="-1320"/>
            <a:chExt cx="5738744" cy="7064373"/>
          </a:xfrm>
        </p:grpSpPr>
        <p:grpSp>
          <p:nvGrpSpPr>
            <p:cNvPr id="556" name="Google Shape;556;p33"/>
            <p:cNvGrpSpPr/>
            <p:nvPr/>
          </p:nvGrpSpPr>
          <p:grpSpPr>
            <a:xfrm rot="10800000">
              <a:off x="-13" y="-1320"/>
              <a:ext cx="5738744" cy="7064373"/>
              <a:chOff x="0" y="0"/>
              <a:chExt cx="660400" cy="812950"/>
            </a:xfrm>
          </p:grpSpPr>
          <p:sp>
            <p:nvSpPr>
              <p:cNvPr id="557" name="Google Shape;557;p33"/>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3"/>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59" name="Google Shape;559;p33"/>
            <p:cNvGrpSpPr/>
            <p:nvPr/>
          </p:nvGrpSpPr>
          <p:grpSpPr>
            <a:xfrm rot="10800000">
              <a:off x="335293" y="411518"/>
              <a:ext cx="5068174" cy="6238903"/>
              <a:chOff x="0" y="0"/>
              <a:chExt cx="660400" cy="812950"/>
            </a:xfrm>
          </p:grpSpPr>
          <p:sp>
            <p:nvSpPr>
              <p:cNvPr id="560" name="Google Shape;560;p33"/>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3"/>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62" name="Google Shape;562;p33"/>
            <p:cNvGrpSpPr/>
            <p:nvPr/>
          </p:nvGrpSpPr>
          <p:grpSpPr>
            <a:xfrm rot="10800000">
              <a:off x="666237" y="818983"/>
              <a:ext cx="4406255" cy="5424084"/>
              <a:chOff x="0" y="0"/>
              <a:chExt cx="660400" cy="812950"/>
            </a:xfrm>
          </p:grpSpPr>
          <p:sp>
            <p:nvSpPr>
              <p:cNvPr id="563" name="Google Shape;563;p33"/>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3"/>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grpSp>
        <p:nvGrpSpPr>
          <p:cNvPr id="569" name="Google Shape;569;p34"/>
          <p:cNvGrpSpPr/>
          <p:nvPr/>
        </p:nvGrpSpPr>
        <p:grpSpPr>
          <a:xfrm>
            <a:off x="-1" y="3591522"/>
            <a:ext cx="18288000" cy="2244628"/>
            <a:chOff x="-1782927" y="2383729"/>
            <a:chExt cx="24384000" cy="2992838"/>
          </a:xfrm>
        </p:grpSpPr>
        <p:sp>
          <p:nvSpPr>
            <p:cNvPr id="570" name="Google Shape;570;p34"/>
            <p:cNvSpPr txBox="1"/>
            <p:nvPr/>
          </p:nvSpPr>
          <p:spPr>
            <a:xfrm>
              <a:off x="-1782927" y="3529467"/>
              <a:ext cx="24384000" cy="18471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0B1320"/>
                  </a:solidFill>
                  <a:latin typeface="Playfair Display Black"/>
                  <a:ea typeface="Playfair Display Black"/>
                  <a:cs typeface="Playfair Display Black"/>
                  <a:sym typeface="Playfair Display Black"/>
                </a:rPr>
                <a:t>Appendix</a:t>
              </a:r>
              <a:endParaRPr/>
            </a:p>
          </p:txBody>
        </p:sp>
        <p:sp>
          <p:nvSpPr>
            <p:cNvPr id="571" name="Google Shape;571;p34"/>
            <p:cNvSpPr txBox="1"/>
            <p:nvPr/>
          </p:nvSpPr>
          <p:spPr>
            <a:xfrm>
              <a:off x="0" y="2383729"/>
              <a:ext cx="12276600" cy="2874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t/>
              </a:r>
              <a:endParaRPr/>
            </a:p>
          </p:txBody>
        </p:sp>
      </p:grpSp>
      <p:grpSp>
        <p:nvGrpSpPr>
          <p:cNvPr id="572" name="Google Shape;572;p34"/>
          <p:cNvGrpSpPr/>
          <p:nvPr/>
        </p:nvGrpSpPr>
        <p:grpSpPr>
          <a:xfrm>
            <a:off x="-3233490" y="5979520"/>
            <a:ext cx="6999679" cy="8616579"/>
            <a:chOff x="0" y="0"/>
            <a:chExt cx="9332905" cy="11488772"/>
          </a:xfrm>
        </p:grpSpPr>
        <p:grpSp>
          <p:nvGrpSpPr>
            <p:cNvPr id="573" name="Google Shape;573;p34"/>
            <p:cNvGrpSpPr/>
            <p:nvPr/>
          </p:nvGrpSpPr>
          <p:grpSpPr>
            <a:xfrm>
              <a:off x="0" y="0"/>
              <a:ext cx="9332905" cy="11488772"/>
              <a:chOff x="0" y="0"/>
              <a:chExt cx="660400" cy="812950"/>
            </a:xfrm>
          </p:grpSpPr>
          <p:sp>
            <p:nvSpPr>
              <p:cNvPr id="574" name="Google Shape;574;p3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4"/>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76" name="Google Shape;576;p34"/>
            <p:cNvGrpSpPr/>
            <p:nvPr/>
          </p:nvGrpSpPr>
          <p:grpSpPr>
            <a:xfrm>
              <a:off x="545238" y="671062"/>
              <a:ext cx="8242386" cy="10146348"/>
              <a:chOff x="0" y="0"/>
              <a:chExt cx="660400" cy="812950"/>
            </a:xfrm>
          </p:grpSpPr>
          <p:sp>
            <p:nvSpPr>
              <p:cNvPr id="577" name="Google Shape;577;p3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4"/>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79" name="Google Shape;579;p34"/>
            <p:cNvGrpSpPr/>
            <p:nvPr/>
          </p:nvGrpSpPr>
          <p:grpSpPr>
            <a:xfrm>
              <a:off x="1083502" y="1333541"/>
              <a:ext cx="7165868" cy="8821158"/>
              <a:chOff x="0" y="0"/>
              <a:chExt cx="660400" cy="812950"/>
            </a:xfrm>
          </p:grpSpPr>
          <p:sp>
            <p:nvSpPr>
              <p:cNvPr id="580" name="Google Shape;580;p3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4"/>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582" name="Google Shape;582;p34"/>
          <p:cNvGrpSpPr/>
          <p:nvPr/>
        </p:nvGrpSpPr>
        <p:grpSpPr>
          <a:xfrm>
            <a:off x="16209246" y="7963899"/>
            <a:ext cx="4157499" cy="5117866"/>
            <a:chOff x="0" y="0"/>
            <a:chExt cx="5543332" cy="6823821"/>
          </a:xfrm>
        </p:grpSpPr>
        <p:grpSp>
          <p:nvGrpSpPr>
            <p:cNvPr id="583" name="Google Shape;583;p34"/>
            <p:cNvGrpSpPr/>
            <p:nvPr/>
          </p:nvGrpSpPr>
          <p:grpSpPr>
            <a:xfrm>
              <a:off x="0" y="0"/>
              <a:ext cx="5543332" cy="6823821"/>
              <a:chOff x="0" y="0"/>
              <a:chExt cx="660400" cy="812950"/>
            </a:xfrm>
          </p:grpSpPr>
          <p:sp>
            <p:nvSpPr>
              <p:cNvPr id="584" name="Google Shape;584;p3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4"/>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86" name="Google Shape;586;p34"/>
            <p:cNvGrpSpPr/>
            <p:nvPr/>
          </p:nvGrpSpPr>
          <p:grpSpPr>
            <a:xfrm>
              <a:off x="323849" y="398583"/>
              <a:ext cx="4895677" cy="6026561"/>
              <a:chOff x="0" y="0"/>
              <a:chExt cx="660400" cy="812950"/>
            </a:xfrm>
          </p:grpSpPr>
          <p:sp>
            <p:nvSpPr>
              <p:cNvPr id="587" name="Google Shape;587;p3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4"/>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89" name="Google Shape;589;p34"/>
            <p:cNvGrpSpPr/>
            <p:nvPr/>
          </p:nvGrpSpPr>
          <p:grpSpPr>
            <a:xfrm>
              <a:off x="643556" y="792068"/>
              <a:ext cx="4256212" cy="5239381"/>
              <a:chOff x="0" y="0"/>
              <a:chExt cx="660400" cy="812950"/>
            </a:xfrm>
          </p:grpSpPr>
          <p:sp>
            <p:nvSpPr>
              <p:cNvPr id="590" name="Google Shape;590;p3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4"/>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592" name="Google Shape;592;p34"/>
          <p:cNvGrpSpPr/>
          <p:nvPr/>
        </p:nvGrpSpPr>
        <p:grpSpPr>
          <a:xfrm>
            <a:off x="8392701" y="-3153900"/>
            <a:ext cx="4304058" cy="5298280"/>
            <a:chOff x="-13" y="-1320"/>
            <a:chExt cx="5738744" cy="7064373"/>
          </a:xfrm>
        </p:grpSpPr>
        <p:grpSp>
          <p:nvGrpSpPr>
            <p:cNvPr id="593" name="Google Shape;593;p34"/>
            <p:cNvGrpSpPr/>
            <p:nvPr/>
          </p:nvGrpSpPr>
          <p:grpSpPr>
            <a:xfrm rot="10800000">
              <a:off x="-13" y="-1320"/>
              <a:ext cx="5738744" cy="7064373"/>
              <a:chOff x="0" y="0"/>
              <a:chExt cx="660400" cy="812950"/>
            </a:xfrm>
          </p:grpSpPr>
          <p:sp>
            <p:nvSpPr>
              <p:cNvPr id="594" name="Google Shape;594;p3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4"/>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96" name="Google Shape;596;p34"/>
            <p:cNvGrpSpPr/>
            <p:nvPr/>
          </p:nvGrpSpPr>
          <p:grpSpPr>
            <a:xfrm rot="10800000">
              <a:off x="335293" y="411518"/>
              <a:ext cx="5068174" cy="6238903"/>
              <a:chOff x="0" y="0"/>
              <a:chExt cx="660400" cy="812950"/>
            </a:xfrm>
          </p:grpSpPr>
          <p:sp>
            <p:nvSpPr>
              <p:cNvPr id="597" name="Google Shape;597;p3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4"/>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99" name="Google Shape;599;p34"/>
            <p:cNvGrpSpPr/>
            <p:nvPr/>
          </p:nvGrpSpPr>
          <p:grpSpPr>
            <a:xfrm rot="10800000">
              <a:off x="666237" y="818983"/>
              <a:ext cx="4406255" cy="5424084"/>
              <a:chOff x="0" y="0"/>
              <a:chExt cx="660400" cy="812950"/>
            </a:xfrm>
          </p:grpSpPr>
          <p:sp>
            <p:nvSpPr>
              <p:cNvPr id="600" name="Google Shape;600;p3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4"/>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35"/>
          <p:cNvSpPr txBox="1"/>
          <p:nvPr/>
        </p:nvSpPr>
        <p:spPr>
          <a:xfrm>
            <a:off x="1029599" y="796525"/>
            <a:ext cx="15761700" cy="1015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6600">
                <a:solidFill>
                  <a:srgbClr val="0B1320"/>
                </a:solidFill>
                <a:latin typeface="Playfair Display Black"/>
                <a:ea typeface="Playfair Display Black"/>
                <a:cs typeface="Playfair Display Black"/>
                <a:sym typeface="Playfair Display Black"/>
              </a:rPr>
              <a:t>Final Deliverables</a:t>
            </a:r>
            <a:endParaRPr i="1" sz="6600"/>
          </a:p>
        </p:txBody>
      </p:sp>
      <p:cxnSp>
        <p:nvCxnSpPr>
          <p:cNvPr id="607" name="Google Shape;607;p35"/>
          <p:cNvCxnSpPr/>
          <p:nvPr/>
        </p:nvCxnSpPr>
        <p:spPr>
          <a:xfrm>
            <a:off x="3273949" y="9462624"/>
            <a:ext cx="13985400" cy="0"/>
          </a:xfrm>
          <a:prstGeom prst="straightConnector1">
            <a:avLst/>
          </a:prstGeom>
          <a:noFill/>
          <a:ln cap="flat" cmpd="sng" w="38100">
            <a:solidFill>
              <a:srgbClr val="0B1320"/>
            </a:solidFill>
            <a:prstDash val="solid"/>
            <a:round/>
            <a:headEnd len="sm" w="sm" type="none"/>
            <a:tailEnd len="sm" w="sm" type="none"/>
          </a:ln>
        </p:spPr>
      </p:cxnSp>
      <p:grpSp>
        <p:nvGrpSpPr>
          <p:cNvPr id="608" name="Google Shape;608;p35"/>
          <p:cNvGrpSpPr/>
          <p:nvPr/>
        </p:nvGrpSpPr>
        <p:grpSpPr>
          <a:xfrm>
            <a:off x="1029612" y="9258300"/>
            <a:ext cx="406852" cy="408676"/>
            <a:chOff x="1813" y="0"/>
            <a:chExt cx="809173" cy="812800"/>
          </a:xfrm>
        </p:grpSpPr>
        <p:sp>
          <p:nvSpPr>
            <p:cNvPr id="609" name="Google Shape;609;p3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5"/>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11" name="Google Shape;611;p35"/>
          <p:cNvGrpSpPr/>
          <p:nvPr/>
        </p:nvGrpSpPr>
        <p:grpSpPr>
          <a:xfrm>
            <a:off x="1593286" y="9258300"/>
            <a:ext cx="406852" cy="408676"/>
            <a:chOff x="1813" y="0"/>
            <a:chExt cx="809173" cy="812800"/>
          </a:xfrm>
        </p:grpSpPr>
        <p:sp>
          <p:nvSpPr>
            <p:cNvPr id="612" name="Google Shape;612;p3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5"/>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14" name="Google Shape;614;p35"/>
          <p:cNvGrpSpPr/>
          <p:nvPr/>
        </p:nvGrpSpPr>
        <p:grpSpPr>
          <a:xfrm>
            <a:off x="2154334" y="9258300"/>
            <a:ext cx="406852" cy="408676"/>
            <a:chOff x="1813" y="0"/>
            <a:chExt cx="809173" cy="812800"/>
          </a:xfrm>
        </p:grpSpPr>
        <p:sp>
          <p:nvSpPr>
            <p:cNvPr id="615" name="Google Shape;615;p3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5"/>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617" name="Google Shape;617;p35"/>
          <p:cNvPicPr preferRelativeResize="0"/>
          <p:nvPr/>
        </p:nvPicPr>
        <p:blipFill>
          <a:blip r:embed="rId3">
            <a:alphaModFix/>
          </a:blip>
          <a:stretch>
            <a:fillRect/>
          </a:stretch>
        </p:blipFill>
        <p:spPr>
          <a:xfrm>
            <a:off x="16299425" y="9790249"/>
            <a:ext cx="1879011" cy="408675"/>
          </a:xfrm>
          <a:prstGeom prst="rect">
            <a:avLst/>
          </a:prstGeom>
          <a:noFill/>
          <a:ln>
            <a:noFill/>
          </a:ln>
        </p:spPr>
      </p:pic>
      <p:cxnSp>
        <p:nvCxnSpPr>
          <p:cNvPr id="618" name="Google Shape;618;p35"/>
          <p:cNvCxnSpPr/>
          <p:nvPr/>
        </p:nvCxnSpPr>
        <p:spPr>
          <a:xfrm>
            <a:off x="3273949" y="9462624"/>
            <a:ext cx="13985400" cy="0"/>
          </a:xfrm>
          <a:prstGeom prst="straightConnector1">
            <a:avLst/>
          </a:prstGeom>
          <a:noFill/>
          <a:ln cap="flat" cmpd="sng" w="38100">
            <a:solidFill>
              <a:srgbClr val="0B1320"/>
            </a:solidFill>
            <a:prstDash val="solid"/>
            <a:round/>
            <a:headEnd len="sm" w="sm" type="none"/>
            <a:tailEnd len="sm" w="sm" type="none"/>
          </a:ln>
        </p:spPr>
      </p:cxnSp>
      <p:grpSp>
        <p:nvGrpSpPr>
          <p:cNvPr id="619" name="Google Shape;619;p35"/>
          <p:cNvGrpSpPr/>
          <p:nvPr/>
        </p:nvGrpSpPr>
        <p:grpSpPr>
          <a:xfrm>
            <a:off x="1029612" y="9258300"/>
            <a:ext cx="406852" cy="408676"/>
            <a:chOff x="1813" y="0"/>
            <a:chExt cx="809173" cy="812800"/>
          </a:xfrm>
        </p:grpSpPr>
        <p:sp>
          <p:nvSpPr>
            <p:cNvPr id="620" name="Google Shape;620;p3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5"/>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22" name="Google Shape;622;p35"/>
          <p:cNvGrpSpPr/>
          <p:nvPr/>
        </p:nvGrpSpPr>
        <p:grpSpPr>
          <a:xfrm>
            <a:off x="1593286" y="9258300"/>
            <a:ext cx="406852" cy="408676"/>
            <a:chOff x="1813" y="0"/>
            <a:chExt cx="809173" cy="812800"/>
          </a:xfrm>
        </p:grpSpPr>
        <p:sp>
          <p:nvSpPr>
            <p:cNvPr id="623" name="Google Shape;623;p3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5"/>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25" name="Google Shape;625;p35"/>
          <p:cNvGrpSpPr/>
          <p:nvPr/>
        </p:nvGrpSpPr>
        <p:grpSpPr>
          <a:xfrm>
            <a:off x="2154334" y="9258300"/>
            <a:ext cx="406852" cy="408676"/>
            <a:chOff x="1813" y="0"/>
            <a:chExt cx="809173" cy="812800"/>
          </a:xfrm>
        </p:grpSpPr>
        <p:sp>
          <p:nvSpPr>
            <p:cNvPr id="626" name="Google Shape;626;p3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5"/>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628" name="Google Shape;628;p35"/>
          <p:cNvPicPr preferRelativeResize="0"/>
          <p:nvPr/>
        </p:nvPicPr>
        <p:blipFill>
          <a:blip r:embed="rId3">
            <a:alphaModFix/>
          </a:blip>
          <a:stretch>
            <a:fillRect/>
          </a:stretch>
        </p:blipFill>
        <p:spPr>
          <a:xfrm>
            <a:off x="16299425" y="9790249"/>
            <a:ext cx="1879011" cy="408675"/>
          </a:xfrm>
          <a:prstGeom prst="rect">
            <a:avLst/>
          </a:prstGeom>
          <a:noFill/>
          <a:ln>
            <a:noFill/>
          </a:ln>
        </p:spPr>
      </p:pic>
      <p:pic>
        <p:nvPicPr>
          <p:cNvPr id="629" name="Google Shape;629;p35"/>
          <p:cNvPicPr preferRelativeResize="0"/>
          <p:nvPr/>
        </p:nvPicPr>
        <p:blipFill>
          <a:blip r:embed="rId4">
            <a:alphaModFix/>
          </a:blip>
          <a:stretch>
            <a:fillRect/>
          </a:stretch>
        </p:blipFill>
        <p:spPr>
          <a:xfrm>
            <a:off x="590525" y="1967750"/>
            <a:ext cx="17106950" cy="713513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36"/>
          <p:cNvSpPr txBox="1"/>
          <p:nvPr/>
        </p:nvSpPr>
        <p:spPr>
          <a:xfrm>
            <a:off x="2707350" y="3313825"/>
            <a:ext cx="14084100" cy="2235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6600">
                <a:solidFill>
                  <a:srgbClr val="0B1320"/>
                </a:solidFill>
                <a:latin typeface="Playfair Display Black"/>
                <a:ea typeface="Playfair Display Black"/>
                <a:cs typeface="Playfair Display Black"/>
                <a:sym typeface="Playfair Display Black"/>
              </a:rPr>
              <a:t>Project </a:t>
            </a:r>
            <a:endParaRPr sz="6600">
              <a:solidFill>
                <a:srgbClr val="0B1320"/>
              </a:solidFill>
              <a:latin typeface="Playfair Display Black"/>
              <a:ea typeface="Playfair Display Black"/>
              <a:cs typeface="Playfair Display Black"/>
              <a:sym typeface="Playfair Display Black"/>
            </a:endParaRPr>
          </a:p>
          <a:p>
            <a:pPr indent="0" lvl="0" marL="0" marR="0" rtl="0" algn="l">
              <a:lnSpc>
                <a:spcPct val="120000"/>
              </a:lnSpc>
              <a:spcBef>
                <a:spcPts val="0"/>
              </a:spcBef>
              <a:spcAft>
                <a:spcPts val="0"/>
              </a:spcAft>
              <a:buNone/>
            </a:pPr>
            <a:r>
              <a:rPr lang="en-US" sz="6600">
                <a:solidFill>
                  <a:srgbClr val="0B1320"/>
                </a:solidFill>
                <a:latin typeface="Playfair Display Black"/>
                <a:ea typeface="Playfair Display Black"/>
                <a:cs typeface="Playfair Display Black"/>
                <a:sym typeface="Playfair Display Black"/>
              </a:rPr>
              <a:t>Roadmap</a:t>
            </a:r>
            <a:endParaRPr i="1" sz="6600"/>
          </a:p>
        </p:txBody>
      </p:sp>
      <p:cxnSp>
        <p:nvCxnSpPr>
          <p:cNvPr id="635" name="Google Shape;635;p36"/>
          <p:cNvCxnSpPr/>
          <p:nvPr/>
        </p:nvCxnSpPr>
        <p:spPr>
          <a:xfrm>
            <a:off x="3273949" y="9462624"/>
            <a:ext cx="13985400" cy="0"/>
          </a:xfrm>
          <a:prstGeom prst="straightConnector1">
            <a:avLst/>
          </a:prstGeom>
          <a:noFill/>
          <a:ln cap="flat" cmpd="sng" w="38100">
            <a:solidFill>
              <a:srgbClr val="0B1320"/>
            </a:solidFill>
            <a:prstDash val="solid"/>
            <a:round/>
            <a:headEnd len="sm" w="sm" type="none"/>
            <a:tailEnd len="sm" w="sm" type="none"/>
          </a:ln>
        </p:spPr>
      </p:cxnSp>
      <p:grpSp>
        <p:nvGrpSpPr>
          <p:cNvPr id="636" name="Google Shape;636;p36"/>
          <p:cNvGrpSpPr/>
          <p:nvPr/>
        </p:nvGrpSpPr>
        <p:grpSpPr>
          <a:xfrm>
            <a:off x="1029612" y="9258300"/>
            <a:ext cx="406852" cy="408676"/>
            <a:chOff x="1813" y="0"/>
            <a:chExt cx="809173" cy="812800"/>
          </a:xfrm>
        </p:grpSpPr>
        <p:sp>
          <p:nvSpPr>
            <p:cNvPr id="637" name="Google Shape;637;p3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6"/>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39" name="Google Shape;639;p36"/>
          <p:cNvGrpSpPr/>
          <p:nvPr/>
        </p:nvGrpSpPr>
        <p:grpSpPr>
          <a:xfrm>
            <a:off x="1593286" y="9258300"/>
            <a:ext cx="406852" cy="408676"/>
            <a:chOff x="1813" y="0"/>
            <a:chExt cx="809173" cy="812800"/>
          </a:xfrm>
        </p:grpSpPr>
        <p:sp>
          <p:nvSpPr>
            <p:cNvPr id="640" name="Google Shape;640;p3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6"/>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42" name="Google Shape;642;p36"/>
          <p:cNvGrpSpPr/>
          <p:nvPr/>
        </p:nvGrpSpPr>
        <p:grpSpPr>
          <a:xfrm>
            <a:off x="2154334" y="9258300"/>
            <a:ext cx="406852" cy="408676"/>
            <a:chOff x="1813" y="0"/>
            <a:chExt cx="809173" cy="812800"/>
          </a:xfrm>
        </p:grpSpPr>
        <p:sp>
          <p:nvSpPr>
            <p:cNvPr id="643" name="Google Shape;643;p3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6"/>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645" name="Google Shape;645;p36"/>
          <p:cNvPicPr preferRelativeResize="0"/>
          <p:nvPr/>
        </p:nvPicPr>
        <p:blipFill>
          <a:blip r:embed="rId3">
            <a:alphaModFix/>
          </a:blip>
          <a:stretch>
            <a:fillRect/>
          </a:stretch>
        </p:blipFill>
        <p:spPr>
          <a:xfrm>
            <a:off x="16299425" y="9790249"/>
            <a:ext cx="1879011" cy="408675"/>
          </a:xfrm>
          <a:prstGeom prst="rect">
            <a:avLst/>
          </a:prstGeom>
          <a:noFill/>
          <a:ln>
            <a:noFill/>
          </a:ln>
        </p:spPr>
      </p:pic>
      <p:cxnSp>
        <p:nvCxnSpPr>
          <p:cNvPr id="646" name="Google Shape;646;p36"/>
          <p:cNvCxnSpPr/>
          <p:nvPr/>
        </p:nvCxnSpPr>
        <p:spPr>
          <a:xfrm>
            <a:off x="3273949" y="9462624"/>
            <a:ext cx="13985400" cy="0"/>
          </a:xfrm>
          <a:prstGeom prst="straightConnector1">
            <a:avLst/>
          </a:prstGeom>
          <a:noFill/>
          <a:ln cap="flat" cmpd="sng" w="38100">
            <a:solidFill>
              <a:srgbClr val="0B1320"/>
            </a:solidFill>
            <a:prstDash val="solid"/>
            <a:round/>
            <a:headEnd len="sm" w="sm" type="none"/>
            <a:tailEnd len="sm" w="sm" type="none"/>
          </a:ln>
        </p:spPr>
      </p:cxnSp>
      <p:grpSp>
        <p:nvGrpSpPr>
          <p:cNvPr id="647" name="Google Shape;647;p36"/>
          <p:cNvGrpSpPr/>
          <p:nvPr/>
        </p:nvGrpSpPr>
        <p:grpSpPr>
          <a:xfrm>
            <a:off x="1029612" y="9258300"/>
            <a:ext cx="406852" cy="408676"/>
            <a:chOff x="1813" y="0"/>
            <a:chExt cx="809173" cy="812800"/>
          </a:xfrm>
        </p:grpSpPr>
        <p:sp>
          <p:nvSpPr>
            <p:cNvPr id="648" name="Google Shape;648;p3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6"/>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50" name="Google Shape;650;p36"/>
          <p:cNvGrpSpPr/>
          <p:nvPr/>
        </p:nvGrpSpPr>
        <p:grpSpPr>
          <a:xfrm>
            <a:off x="1593286" y="9258300"/>
            <a:ext cx="406852" cy="408676"/>
            <a:chOff x="1813" y="0"/>
            <a:chExt cx="809173" cy="812800"/>
          </a:xfrm>
        </p:grpSpPr>
        <p:sp>
          <p:nvSpPr>
            <p:cNvPr id="651" name="Google Shape;651;p3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6"/>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53" name="Google Shape;653;p36"/>
          <p:cNvGrpSpPr/>
          <p:nvPr/>
        </p:nvGrpSpPr>
        <p:grpSpPr>
          <a:xfrm>
            <a:off x="2154334" y="9258300"/>
            <a:ext cx="406852" cy="408676"/>
            <a:chOff x="1813" y="0"/>
            <a:chExt cx="809173" cy="812800"/>
          </a:xfrm>
        </p:grpSpPr>
        <p:sp>
          <p:nvSpPr>
            <p:cNvPr id="654" name="Google Shape;654;p3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6"/>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656" name="Google Shape;656;p36"/>
          <p:cNvPicPr preferRelativeResize="0"/>
          <p:nvPr/>
        </p:nvPicPr>
        <p:blipFill>
          <a:blip r:embed="rId3">
            <a:alphaModFix/>
          </a:blip>
          <a:stretch>
            <a:fillRect/>
          </a:stretch>
        </p:blipFill>
        <p:spPr>
          <a:xfrm>
            <a:off x="16299425" y="9790249"/>
            <a:ext cx="1879011" cy="408675"/>
          </a:xfrm>
          <a:prstGeom prst="rect">
            <a:avLst/>
          </a:prstGeom>
          <a:noFill/>
          <a:ln>
            <a:noFill/>
          </a:ln>
        </p:spPr>
      </p:pic>
      <p:pic>
        <p:nvPicPr>
          <p:cNvPr id="657" name="Google Shape;657;p36"/>
          <p:cNvPicPr preferRelativeResize="0"/>
          <p:nvPr/>
        </p:nvPicPr>
        <p:blipFill>
          <a:blip r:embed="rId4">
            <a:alphaModFix/>
          </a:blip>
          <a:stretch>
            <a:fillRect/>
          </a:stretch>
        </p:blipFill>
        <p:spPr>
          <a:xfrm>
            <a:off x="9072700" y="252300"/>
            <a:ext cx="7905675" cy="8791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37"/>
          <p:cNvSpPr txBox="1"/>
          <p:nvPr/>
        </p:nvSpPr>
        <p:spPr>
          <a:xfrm>
            <a:off x="1029599" y="796525"/>
            <a:ext cx="15761700" cy="1015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6600">
                <a:solidFill>
                  <a:srgbClr val="0B1320"/>
                </a:solidFill>
                <a:latin typeface="Playfair Display Black"/>
                <a:ea typeface="Playfair Display Black"/>
                <a:cs typeface="Playfair Display Black"/>
                <a:sym typeface="Playfair Display Black"/>
              </a:rPr>
              <a:t>Dashboard Usage </a:t>
            </a:r>
            <a:endParaRPr sz="6600">
              <a:solidFill>
                <a:srgbClr val="0B1320"/>
              </a:solidFill>
              <a:latin typeface="Playfair Display Black"/>
              <a:ea typeface="Playfair Display Black"/>
              <a:cs typeface="Playfair Display Black"/>
              <a:sym typeface="Playfair Display Black"/>
            </a:endParaRPr>
          </a:p>
        </p:txBody>
      </p:sp>
      <p:sp>
        <p:nvSpPr>
          <p:cNvPr id="663" name="Google Shape;663;p37"/>
          <p:cNvSpPr txBox="1"/>
          <p:nvPr/>
        </p:nvSpPr>
        <p:spPr>
          <a:xfrm>
            <a:off x="1029600" y="2291038"/>
            <a:ext cx="16553100" cy="6812700"/>
          </a:xfrm>
          <a:prstGeom prst="rect">
            <a:avLst/>
          </a:prstGeom>
          <a:noFill/>
          <a:ln>
            <a:noFill/>
          </a:ln>
        </p:spPr>
        <p:txBody>
          <a:bodyPr anchorCtr="0" anchor="t" bIns="0" lIns="0" spcFirstLastPara="1" rIns="0" wrap="square" tIns="0">
            <a:spAutoFit/>
          </a:bodyPr>
          <a:lstStyle/>
          <a:p>
            <a:pPr indent="-431800" lvl="0" marL="457200" rtl="0" algn="l">
              <a:lnSpc>
                <a:spcPct val="120000"/>
              </a:lnSpc>
              <a:spcBef>
                <a:spcPts val="0"/>
              </a:spcBef>
              <a:spcAft>
                <a:spcPts val="0"/>
              </a:spcAft>
              <a:buClr>
                <a:srgbClr val="0D0D0D"/>
              </a:buClr>
              <a:buSzPts val="3200"/>
              <a:buFont typeface="Roboto"/>
              <a:buChar char="●"/>
            </a:pPr>
            <a:r>
              <a:rPr lang="en-US" sz="3200">
                <a:solidFill>
                  <a:srgbClr val="0D0D0D"/>
                </a:solidFill>
                <a:highlight>
                  <a:srgbClr val="FFFFFF"/>
                </a:highlight>
                <a:latin typeface="Roboto"/>
                <a:ea typeface="Roboto"/>
                <a:cs typeface="Roboto"/>
                <a:sym typeface="Roboto"/>
              </a:rPr>
              <a:t>The </a:t>
            </a:r>
            <a:r>
              <a:rPr b="1" i="1" lang="en-US" sz="3200">
                <a:solidFill>
                  <a:srgbClr val="0D0D0D"/>
                </a:solidFill>
                <a:highlight>
                  <a:srgbClr val="FFFFFF"/>
                </a:highlight>
                <a:latin typeface="Roboto"/>
                <a:ea typeface="Roboto"/>
                <a:cs typeface="Roboto"/>
                <a:sym typeface="Roboto"/>
              </a:rPr>
              <a:t>Geo Map</a:t>
            </a:r>
            <a:r>
              <a:rPr lang="en-US" sz="3200">
                <a:solidFill>
                  <a:srgbClr val="0D0D0D"/>
                </a:solidFill>
                <a:highlight>
                  <a:srgbClr val="FFFFFF"/>
                </a:highlight>
                <a:latin typeface="Roboto"/>
                <a:ea typeface="Roboto"/>
                <a:cs typeface="Roboto"/>
                <a:sym typeface="Roboto"/>
              </a:rPr>
              <a:t> provides an average risk score, facilitating inspectors in pinpointing specific regions for inspection based on risk assessment.</a:t>
            </a:r>
            <a:endParaRPr sz="3100">
              <a:solidFill>
                <a:srgbClr val="0B1320"/>
              </a:solidFill>
              <a:latin typeface="Roboto"/>
              <a:ea typeface="Roboto"/>
              <a:cs typeface="Roboto"/>
              <a:sym typeface="Roboto"/>
            </a:endParaRPr>
          </a:p>
          <a:p>
            <a:pPr indent="-425450" lvl="0" marL="457200" marR="0" rtl="0" algn="l">
              <a:lnSpc>
                <a:spcPct val="120000"/>
              </a:lnSpc>
              <a:spcBef>
                <a:spcPts val="0"/>
              </a:spcBef>
              <a:spcAft>
                <a:spcPts val="0"/>
              </a:spcAft>
              <a:buClr>
                <a:srgbClr val="0B1320"/>
              </a:buClr>
              <a:buSzPts val="3100"/>
              <a:buFont typeface="Roboto"/>
              <a:buChar char="●"/>
            </a:pPr>
            <a:r>
              <a:rPr lang="en-US" sz="3100">
                <a:solidFill>
                  <a:srgbClr val="0B1320"/>
                </a:solidFill>
                <a:latin typeface="Roboto"/>
                <a:ea typeface="Roboto"/>
                <a:cs typeface="Roboto"/>
                <a:sym typeface="Roboto"/>
              </a:rPr>
              <a:t>The </a:t>
            </a:r>
            <a:r>
              <a:rPr b="1" i="1" lang="en-US" sz="3100">
                <a:solidFill>
                  <a:srgbClr val="0B1320"/>
                </a:solidFill>
                <a:latin typeface="Roboto"/>
                <a:ea typeface="Roboto"/>
                <a:cs typeface="Roboto"/>
                <a:sym typeface="Roboto"/>
              </a:rPr>
              <a:t>Restaurant Data Table</a:t>
            </a:r>
            <a:r>
              <a:rPr lang="en-US" sz="3100">
                <a:solidFill>
                  <a:srgbClr val="0B1320"/>
                </a:solidFill>
                <a:latin typeface="Roboto"/>
                <a:ea typeface="Roboto"/>
                <a:cs typeface="Roboto"/>
                <a:sym typeface="Roboto"/>
              </a:rPr>
              <a:t> offers detailed insights into every restaurant within a specific region, providing granular information for thorough analysis and decision-making.</a:t>
            </a:r>
            <a:endParaRPr sz="3100">
              <a:solidFill>
                <a:srgbClr val="0B1320"/>
              </a:solidFill>
              <a:latin typeface="Roboto"/>
              <a:ea typeface="Roboto"/>
              <a:cs typeface="Roboto"/>
              <a:sym typeface="Roboto"/>
            </a:endParaRPr>
          </a:p>
          <a:p>
            <a:pPr indent="-425450" lvl="0" marL="457200" marR="0" rtl="0" algn="l">
              <a:lnSpc>
                <a:spcPct val="120000"/>
              </a:lnSpc>
              <a:spcBef>
                <a:spcPts val="0"/>
              </a:spcBef>
              <a:spcAft>
                <a:spcPts val="0"/>
              </a:spcAft>
              <a:buClr>
                <a:srgbClr val="0B1320"/>
              </a:buClr>
              <a:buSzPts val="3100"/>
              <a:buFont typeface="Roboto"/>
              <a:buChar char="●"/>
            </a:pPr>
            <a:r>
              <a:rPr lang="en-US" sz="3100">
                <a:solidFill>
                  <a:srgbClr val="0B1320"/>
                </a:solidFill>
                <a:latin typeface="Roboto"/>
                <a:ea typeface="Roboto"/>
                <a:cs typeface="Roboto"/>
                <a:sym typeface="Roboto"/>
              </a:rPr>
              <a:t>The </a:t>
            </a:r>
            <a:r>
              <a:rPr b="1" i="1" lang="en-US" sz="3100">
                <a:solidFill>
                  <a:srgbClr val="0B1320"/>
                </a:solidFill>
                <a:latin typeface="Roboto"/>
                <a:ea typeface="Roboto"/>
                <a:cs typeface="Roboto"/>
                <a:sym typeface="Roboto"/>
              </a:rPr>
              <a:t>Tree Map</a:t>
            </a:r>
            <a:r>
              <a:rPr lang="en-US" sz="3100">
                <a:solidFill>
                  <a:srgbClr val="0B1320"/>
                </a:solidFill>
                <a:latin typeface="Roboto"/>
                <a:ea typeface="Roboto"/>
                <a:cs typeface="Roboto"/>
                <a:sym typeface="Roboto"/>
              </a:rPr>
              <a:t> visually highlights the top high-risk restaurants, offering a clear and intuitive way to identify safe dining options within a given area.</a:t>
            </a:r>
            <a:endParaRPr sz="3100">
              <a:solidFill>
                <a:srgbClr val="0B1320"/>
              </a:solidFill>
              <a:latin typeface="Roboto"/>
              <a:ea typeface="Roboto"/>
              <a:cs typeface="Roboto"/>
              <a:sym typeface="Roboto"/>
            </a:endParaRPr>
          </a:p>
          <a:p>
            <a:pPr indent="-425450" lvl="0" marL="457200" marR="0" rtl="0" algn="l">
              <a:lnSpc>
                <a:spcPct val="120000"/>
              </a:lnSpc>
              <a:spcBef>
                <a:spcPts val="0"/>
              </a:spcBef>
              <a:spcAft>
                <a:spcPts val="0"/>
              </a:spcAft>
              <a:buClr>
                <a:srgbClr val="0B1320"/>
              </a:buClr>
              <a:buSzPts val="3100"/>
              <a:buFont typeface="Roboto"/>
              <a:buChar char="●"/>
            </a:pPr>
            <a:r>
              <a:rPr lang="en-US" sz="3100">
                <a:solidFill>
                  <a:srgbClr val="0B1320"/>
                </a:solidFill>
                <a:latin typeface="Roboto"/>
                <a:ea typeface="Roboto"/>
                <a:cs typeface="Roboto"/>
                <a:sym typeface="Roboto"/>
              </a:rPr>
              <a:t>The </a:t>
            </a:r>
            <a:r>
              <a:rPr b="1" i="1" lang="en-US" sz="3100">
                <a:solidFill>
                  <a:srgbClr val="0B1320"/>
                </a:solidFill>
                <a:latin typeface="Roboto"/>
                <a:ea typeface="Roboto"/>
                <a:cs typeface="Roboto"/>
                <a:sym typeface="Roboto"/>
              </a:rPr>
              <a:t>Horizontal Bar Chart</a:t>
            </a:r>
            <a:r>
              <a:rPr lang="en-US" sz="3100">
                <a:solidFill>
                  <a:srgbClr val="0B1320"/>
                </a:solidFill>
                <a:latin typeface="Roboto"/>
                <a:ea typeface="Roboto"/>
                <a:cs typeface="Roboto"/>
                <a:sym typeface="Roboto"/>
              </a:rPr>
              <a:t> quickly convey the top 10 violations, offering a snapshot of the most frequent regulatory issues.</a:t>
            </a:r>
            <a:endParaRPr sz="3100">
              <a:solidFill>
                <a:srgbClr val="0B1320"/>
              </a:solidFill>
              <a:latin typeface="Roboto"/>
              <a:ea typeface="Roboto"/>
              <a:cs typeface="Roboto"/>
              <a:sym typeface="Roboto"/>
            </a:endParaRPr>
          </a:p>
          <a:p>
            <a:pPr indent="-425450" lvl="0" marL="457200" marR="0" rtl="0" algn="l">
              <a:lnSpc>
                <a:spcPct val="120000"/>
              </a:lnSpc>
              <a:spcBef>
                <a:spcPts val="0"/>
              </a:spcBef>
              <a:spcAft>
                <a:spcPts val="0"/>
              </a:spcAft>
              <a:buClr>
                <a:srgbClr val="0B1320"/>
              </a:buClr>
              <a:buSzPts val="3100"/>
              <a:buFont typeface="Roboto"/>
              <a:buChar char="●"/>
            </a:pPr>
            <a:r>
              <a:rPr lang="en-US" sz="3100">
                <a:solidFill>
                  <a:srgbClr val="0B1320"/>
                </a:solidFill>
                <a:latin typeface="Roboto"/>
                <a:ea typeface="Roboto"/>
                <a:cs typeface="Roboto"/>
                <a:sym typeface="Roboto"/>
              </a:rPr>
              <a:t>The </a:t>
            </a:r>
            <a:r>
              <a:rPr b="1" i="1" lang="en-US" sz="3100">
                <a:solidFill>
                  <a:srgbClr val="0B1320"/>
                </a:solidFill>
                <a:latin typeface="Roboto"/>
                <a:ea typeface="Roboto"/>
                <a:cs typeface="Roboto"/>
                <a:sym typeface="Roboto"/>
              </a:rPr>
              <a:t>Dashboard Controller</a:t>
            </a:r>
            <a:r>
              <a:rPr lang="en-US" sz="3100">
                <a:solidFill>
                  <a:srgbClr val="0B1320"/>
                </a:solidFill>
                <a:latin typeface="Roboto"/>
                <a:ea typeface="Roboto"/>
                <a:cs typeface="Roboto"/>
                <a:sym typeface="Roboto"/>
              </a:rPr>
              <a:t> facilitates restaurant filtering by region, severity and cuisine type streamlining the process of focusing on specific geographical areas.</a:t>
            </a:r>
            <a:endParaRPr sz="3100">
              <a:solidFill>
                <a:srgbClr val="0B1320"/>
              </a:solidFill>
              <a:latin typeface="Roboto"/>
              <a:ea typeface="Roboto"/>
              <a:cs typeface="Roboto"/>
              <a:sym typeface="Roboto"/>
            </a:endParaRPr>
          </a:p>
          <a:p>
            <a:pPr indent="0" lvl="0" marL="457200" marR="0" rtl="0" algn="l">
              <a:lnSpc>
                <a:spcPct val="120000"/>
              </a:lnSpc>
              <a:spcBef>
                <a:spcPts val="0"/>
              </a:spcBef>
              <a:spcAft>
                <a:spcPts val="0"/>
              </a:spcAft>
              <a:buNone/>
            </a:pPr>
            <a:r>
              <a:t/>
            </a:r>
            <a:endParaRPr sz="3100">
              <a:solidFill>
                <a:srgbClr val="0B1320"/>
              </a:solidFill>
              <a:latin typeface="Roboto"/>
              <a:ea typeface="Roboto"/>
              <a:cs typeface="Roboto"/>
              <a:sym typeface="Roboto"/>
            </a:endParaRPr>
          </a:p>
          <a:p>
            <a:pPr indent="0" lvl="0" marL="457200" marR="0" rtl="0" algn="l">
              <a:lnSpc>
                <a:spcPct val="120000"/>
              </a:lnSpc>
              <a:spcBef>
                <a:spcPts val="0"/>
              </a:spcBef>
              <a:spcAft>
                <a:spcPts val="0"/>
              </a:spcAft>
              <a:buNone/>
            </a:pPr>
            <a:r>
              <a:t/>
            </a:r>
            <a:endParaRPr sz="3100">
              <a:solidFill>
                <a:srgbClr val="0B1320"/>
              </a:solidFill>
              <a:latin typeface="Roboto"/>
              <a:ea typeface="Roboto"/>
              <a:cs typeface="Roboto"/>
              <a:sym typeface="Roboto"/>
            </a:endParaRPr>
          </a:p>
        </p:txBody>
      </p:sp>
      <p:cxnSp>
        <p:nvCxnSpPr>
          <p:cNvPr id="664" name="Google Shape;664;p37"/>
          <p:cNvCxnSpPr/>
          <p:nvPr/>
        </p:nvCxnSpPr>
        <p:spPr>
          <a:xfrm>
            <a:off x="3273949" y="9462624"/>
            <a:ext cx="13985400" cy="0"/>
          </a:xfrm>
          <a:prstGeom prst="straightConnector1">
            <a:avLst/>
          </a:prstGeom>
          <a:noFill/>
          <a:ln cap="flat" cmpd="sng" w="38100">
            <a:solidFill>
              <a:srgbClr val="0B1320"/>
            </a:solidFill>
            <a:prstDash val="solid"/>
            <a:round/>
            <a:headEnd len="sm" w="sm" type="none"/>
            <a:tailEnd len="sm" w="sm" type="none"/>
          </a:ln>
        </p:spPr>
      </p:cxnSp>
      <p:grpSp>
        <p:nvGrpSpPr>
          <p:cNvPr id="665" name="Google Shape;665;p37"/>
          <p:cNvGrpSpPr/>
          <p:nvPr/>
        </p:nvGrpSpPr>
        <p:grpSpPr>
          <a:xfrm>
            <a:off x="1029612" y="9258300"/>
            <a:ext cx="406852" cy="408676"/>
            <a:chOff x="1813" y="0"/>
            <a:chExt cx="809173" cy="812800"/>
          </a:xfrm>
        </p:grpSpPr>
        <p:sp>
          <p:nvSpPr>
            <p:cNvPr id="666" name="Google Shape;666;p3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7"/>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68" name="Google Shape;668;p37"/>
          <p:cNvGrpSpPr/>
          <p:nvPr/>
        </p:nvGrpSpPr>
        <p:grpSpPr>
          <a:xfrm>
            <a:off x="1593286" y="9258300"/>
            <a:ext cx="406852" cy="408676"/>
            <a:chOff x="1813" y="0"/>
            <a:chExt cx="809173" cy="812800"/>
          </a:xfrm>
        </p:grpSpPr>
        <p:sp>
          <p:nvSpPr>
            <p:cNvPr id="669" name="Google Shape;669;p3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7"/>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71" name="Google Shape;671;p37"/>
          <p:cNvGrpSpPr/>
          <p:nvPr/>
        </p:nvGrpSpPr>
        <p:grpSpPr>
          <a:xfrm>
            <a:off x="2154334" y="9258300"/>
            <a:ext cx="406852" cy="408676"/>
            <a:chOff x="1813" y="0"/>
            <a:chExt cx="809173" cy="812800"/>
          </a:xfrm>
        </p:grpSpPr>
        <p:sp>
          <p:nvSpPr>
            <p:cNvPr id="672" name="Google Shape;672;p3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7"/>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674" name="Google Shape;674;p37"/>
          <p:cNvPicPr preferRelativeResize="0"/>
          <p:nvPr/>
        </p:nvPicPr>
        <p:blipFill>
          <a:blip r:embed="rId3">
            <a:alphaModFix/>
          </a:blip>
          <a:stretch>
            <a:fillRect/>
          </a:stretch>
        </p:blipFill>
        <p:spPr>
          <a:xfrm>
            <a:off x="16299425" y="9790249"/>
            <a:ext cx="1879011" cy="408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38"/>
          <p:cNvSpPr txBox="1"/>
          <p:nvPr/>
        </p:nvSpPr>
        <p:spPr>
          <a:xfrm>
            <a:off x="1029599" y="796525"/>
            <a:ext cx="15761700" cy="10158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600">
                <a:solidFill>
                  <a:srgbClr val="0B1320"/>
                </a:solidFill>
                <a:latin typeface="Playfair Display Black"/>
                <a:ea typeface="Playfair Display Black"/>
                <a:cs typeface="Playfair Display Black"/>
                <a:sym typeface="Playfair Display Black"/>
              </a:rPr>
              <a:t>Video Demonstration of Dashboard</a:t>
            </a:r>
            <a:endParaRPr sz="6600">
              <a:solidFill>
                <a:srgbClr val="0B1320"/>
              </a:solidFill>
              <a:latin typeface="Playfair Display Black"/>
              <a:ea typeface="Playfair Display Black"/>
              <a:cs typeface="Playfair Display Black"/>
              <a:sym typeface="Playfair Display Black"/>
            </a:endParaRPr>
          </a:p>
        </p:txBody>
      </p:sp>
      <p:pic>
        <p:nvPicPr>
          <p:cNvPr id="680" name="Google Shape;680;p38"/>
          <p:cNvPicPr preferRelativeResize="0"/>
          <p:nvPr/>
        </p:nvPicPr>
        <p:blipFill>
          <a:blip r:embed="rId3">
            <a:alphaModFix/>
          </a:blip>
          <a:stretch>
            <a:fillRect/>
          </a:stretch>
        </p:blipFill>
        <p:spPr>
          <a:xfrm>
            <a:off x="16299425" y="9790249"/>
            <a:ext cx="1879011" cy="408675"/>
          </a:xfrm>
          <a:prstGeom prst="rect">
            <a:avLst/>
          </a:prstGeom>
          <a:noFill/>
          <a:ln>
            <a:noFill/>
          </a:ln>
        </p:spPr>
      </p:pic>
      <p:pic>
        <p:nvPicPr>
          <p:cNvPr id="681" name="Google Shape;681;p38" title="Dashboard Demo">
            <a:hlinkClick r:id="rId4"/>
          </p:cNvPr>
          <p:cNvPicPr preferRelativeResize="0"/>
          <p:nvPr/>
        </p:nvPicPr>
        <p:blipFill>
          <a:blip r:embed="rId5">
            <a:alphaModFix/>
          </a:blip>
          <a:stretch>
            <a:fillRect/>
          </a:stretch>
        </p:blipFill>
        <p:spPr>
          <a:xfrm>
            <a:off x="3926975" y="2140175"/>
            <a:ext cx="10434043" cy="7825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1"/>
                                        </p:tgtEl>
                                        <p:attrNameLst>
                                          <p:attrName>style.visibility</p:attrName>
                                        </p:attrNameLst>
                                      </p:cBhvr>
                                      <p:to>
                                        <p:strVal val="visible"/>
                                      </p:to>
                                    </p:set>
                                    <p:animEffect filter="fade" transition="in">
                                      <p:cBhvr>
                                        <p:cTn dur="1000"/>
                                        <p:tgtEl>
                                          <p:spTgt spid="6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39"/>
          <p:cNvSpPr txBox="1"/>
          <p:nvPr/>
        </p:nvSpPr>
        <p:spPr>
          <a:xfrm>
            <a:off x="1029599" y="796525"/>
            <a:ext cx="15761700" cy="1015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6600">
                <a:solidFill>
                  <a:srgbClr val="0B1320"/>
                </a:solidFill>
                <a:latin typeface="Playfair Display Black"/>
                <a:ea typeface="Playfair Display Black"/>
                <a:cs typeface="Playfair Display Black"/>
                <a:sym typeface="Playfair Display Black"/>
              </a:rPr>
              <a:t>Variable Importance Testing</a:t>
            </a:r>
            <a:endParaRPr i="1" sz="6600"/>
          </a:p>
        </p:txBody>
      </p:sp>
      <p:cxnSp>
        <p:nvCxnSpPr>
          <p:cNvPr id="687" name="Google Shape;687;p39"/>
          <p:cNvCxnSpPr/>
          <p:nvPr/>
        </p:nvCxnSpPr>
        <p:spPr>
          <a:xfrm>
            <a:off x="3273949" y="9462624"/>
            <a:ext cx="13985400" cy="0"/>
          </a:xfrm>
          <a:prstGeom prst="straightConnector1">
            <a:avLst/>
          </a:prstGeom>
          <a:noFill/>
          <a:ln cap="flat" cmpd="sng" w="38100">
            <a:solidFill>
              <a:srgbClr val="0B1320"/>
            </a:solidFill>
            <a:prstDash val="solid"/>
            <a:round/>
            <a:headEnd len="sm" w="sm" type="none"/>
            <a:tailEnd len="sm" w="sm" type="none"/>
          </a:ln>
        </p:spPr>
      </p:cxnSp>
      <p:grpSp>
        <p:nvGrpSpPr>
          <p:cNvPr id="688" name="Google Shape;688;p39"/>
          <p:cNvGrpSpPr/>
          <p:nvPr/>
        </p:nvGrpSpPr>
        <p:grpSpPr>
          <a:xfrm>
            <a:off x="1029612" y="9258300"/>
            <a:ext cx="406852" cy="408676"/>
            <a:chOff x="1813" y="0"/>
            <a:chExt cx="809173" cy="812800"/>
          </a:xfrm>
        </p:grpSpPr>
        <p:sp>
          <p:nvSpPr>
            <p:cNvPr id="689" name="Google Shape;689;p39"/>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9"/>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91" name="Google Shape;691;p39"/>
          <p:cNvGrpSpPr/>
          <p:nvPr/>
        </p:nvGrpSpPr>
        <p:grpSpPr>
          <a:xfrm>
            <a:off x="1593286" y="9258300"/>
            <a:ext cx="406852" cy="408676"/>
            <a:chOff x="1813" y="0"/>
            <a:chExt cx="809173" cy="812800"/>
          </a:xfrm>
        </p:grpSpPr>
        <p:sp>
          <p:nvSpPr>
            <p:cNvPr id="692" name="Google Shape;692;p39"/>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9"/>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94" name="Google Shape;694;p39"/>
          <p:cNvGrpSpPr/>
          <p:nvPr/>
        </p:nvGrpSpPr>
        <p:grpSpPr>
          <a:xfrm>
            <a:off x="2154334" y="9258300"/>
            <a:ext cx="406852" cy="408676"/>
            <a:chOff x="1813" y="0"/>
            <a:chExt cx="809173" cy="812800"/>
          </a:xfrm>
        </p:grpSpPr>
        <p:sp>
          <p:nvSpPr>
            <p:cNvPr id="695" name="Google Shape;695;p39"/>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9"/>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97" name="Google Shape;697;p39"/>
          <p:cNvSpPr txBox="1"/>
          <p:nvPr/>
        </p:nvSpPr>
        <p:spPr>
          <a:xfrm>
            <a:off x="1029600" y="2184300"/>
            <a:ext cx="15761700" cy="6335400"/>
          </a:xfrm>
          <a:prstGeom prst="rect">
            <a:avLst/>
          </a:prstGeom>
          <a:noFill/>
          <a:ln>
            <a:noFill/>
          </a:ln>
        </p:spPr>
        <p:txBody>
          <a:bodyPr anchorCtr="0" anchor="t" bIns="0" lIns="0" spcFirstLastPara="1" rIns="0" wrap="square" tIns="0">
            <a:spAutoFit/>
          </a:bodyPr>
          <a:lstStyle/>
          <a:p>
            <a:pPr indent="-431800" lvl="0" marL="457200" marR="0" rtl="0" algn="l">
              <a:lnSpc>
                <a:spcPct val="120000"/>
              </a:lnSpc>
              <a:spcBef>
                <a:spcPts val="0"/>
              </a:spcBef>
              <a:spcAft>
                <a:spcPts val="0"/>
              </a:spcAft>
              <a:buClr>
                <a:srgbClr val="0B1320"/>
              </a:buClr>
              <a:buSzPts val="3200"/>
              <a:buFont typeface="Roboto"/>
              <a:buChar char="●"/>
            </a:pPr>
            <a:r>
              <a:rPr lang="en-US" sz="3200">
                <a:solidFill>
                  <a:srgbClr val="0B1320"/>
                </a:solidFill>
                <a:latin typeface="Roboto"/>
                <a:ea typeface="Roboto"/>
                <a:cs typeface="Roboto"/>
                <a:sym typeface="Roboto"/>
              </a:rPr>
              <a:t>Ran Linear regression to analyze &amp; decide variables to include in modeling</a:t>
            </a:r>
            <a:endParaRPr sz="3200">
              <a:solidFill>
                <a:srgbClr val="0B1320"/>
              </a:solidFill>
              <a:latin typeface="Roboto"/>
              <a:ea typeface="Roboto"/>
              <a:cs typeface="Roboto"/>
              <a:sym typeface="Roboto"/>
            </a:endParaRPr>
          </a:p>
          <a:p>
            <a:pPr indent="-431800" lvl="0" marL="457200" marR="0" rtl="0" algn="l">
              <a:lnSpc>
                <a:spcPct val="120000"/>
              </a:lnSpc>
              <a:spcBef>
                <a:spcPts val="0"/>
              </a:spcBef>
              <a:spcAft>
                <a:spcPts val="0"/>
              </a:spcAft>
              <a:buClr>
                <a:srgbClr val="0B1320"/>
              </a:buClr>
              <a:buSzPts val="3200"/>
              <a:buFont typeface="Roboto"/>
              <a:buChar char="●"/>
            </a:pPr>
            <a:r>
              <a:rPr lang="en-US" sz="3200">
                <a:solidFill>
                  <a:srgbClr val="0B1320"/>
                </a:solidFill>
                <a:latin typeface="Roboto"/>
                <a:ea typeface="Roboto"/>
                <a:cs typeface="Roboto"/>
                <a:sym typeface="Roboto"/>
              </a:rPr>
              <a:t>Split by year: Training (2015 - 2022), Testing (2023 - 2024)</a:t>
            </a:r>
            <a:endParaRPr sz="3200">
              <a:solidFill>
                <a:srgbClr val="0B1320"/>
              </a:solidFill>
              <a:latin typeface="Roboto"/>
              <a:ea typeface="Roboto"/>
              <a:cs typeface="Roboto"/>
              <a:sym typeface="Roboto"/>
            </a:endParaRPr>
          </a:p>
          <a:p>
            <a:pPr indent="-431800" lvl="0" marL="457200" marR="0" rtl="0" algn="l">
              <a:lnSpc>
                <a:spcPct val="120000"/>
              </a:lnSpc>
              <a:spcBef>
                <a:spcPts val="0"/>
              </a:spcBef>
              <a:spcAft>
                <a:spcPts val="0"/>
              </a:spcAft>
              <a:buClr>
                <a:srgbClr val="0B1320"/>
              </a:buClr>
              <a:buSzPts val="3200"/>
              <a:buFont typeface="Roboto"/>
              <a:buChar char="●"/>
            </a:pPr>
            <a:r>
              <a:rPr lang="en-US" sz="3200">
                <a:solidFill>
                  <a:srgbClr val="0B1320"/>
                </a:solidFill>
                <a:latin typeface="Roboto"/>
                <a:ea typeface="Roboto"/>
                <a:cs typeface="Roboto"/>
                <a:sym typeface="Roboto"/>
              </a:rPr>
              <a:t>Models:</a:t>
            </a:r>
            <a:endParaRPr sz="3200">
              <a:solidFill>
                <a:srgbClr val="0B1320"/>
              </a:solidFill>
              <a:latin typeface="Roboto"/>
              <a:ea typeface="Roboto"/>
              <a:cs typeface="Roboto"/>
              <a:sym typeface="Roboto"/>
            </a:endParaRPr>
          </a:p>
          <a:p>
            <a:pPr indent="-431800" lvl="1" marL="914400" marR="0" rtl="0" algn="l">
              <a:lnSpc>
                <a:spcPct val="120000"/>
              </a:lnSpc>
              <a:spcBef>
                <a:spcPts val="0"/>
              </a:spcBef>
              <a:spcAft>
                <a:spcPts val="0"/>
              </a:spcAft>
              <a:buClr>
                <a:srgbClr val="0B1320"/>
              </a:buClr>
              <a:buSzPts val="3200"/>
              <a:buFont typeface="Roboto"/>
              <a:buChar char="○"/>
            </a:pPr>
            <a:r>
              <a:rPr lang="en-US" sz="3200">
                <a:solidFill>
                  <a:srgbClr val="0B1320"/>
                </a:solidFill>
                <a:latin typeface="Roboto"/>
                <a:ea typeface="Roboto"/>
                <a:cs typeface="Roboto"/>
                <a:sym typeface="Roboto"/>
              </a:rPr>
              <a:t>Score ~ Boros + Violation Codes + Cuisine Type variables</a:t>
            </a:r>
            <a:endParaRPr sz="3200">
              <a:solidFill>
                <a:srgbClr val="0B1320"/>
              </a:solidFill>
              <a:latin typeface="Roboto"/>
              <a:ea typeface="Roboto"/>
              <a:cs typeface="Roboto"/>
              <a:sym typeface="Roboto"/>
            </a:endParaRPr>
          </a:p>
          <a:p>
            <a:pPr indent="-431800" lvl="1" marL="914400" marR="0" rtl="0" algn="l">
              <a:lnSpc>
                <a:spcPct val="120000"/>
              </a:lnSpc>
              <a:spcBef>
                <a:spcPts val="0"/>
              </a:spcBef>
              <a:spcAft>
                <a:spcPts val="0"/>
              </a:spcAft>
              <a:buClr>
                <a:srgbClr val="0B1320"/>
              </a:buClr>
              <a:buSzPts val="3200"/>
              <a:buFont typeface="Roboto"/>
              <a:buChar char="○"/>
            </a:pPr>
            <a:r>
              <a:rPr lang="en-US" sz="3200">
                <a:solidFill>
                  <a:srgbClr val="0B1320"/>
                </a:solidFill>
                <a:latin typeface="Roboto"/>
                <a:ea typeface="Roboto"/>
                <a:cs typeface="Roboto"/>
                <a:sym typeface="Roboto"/>
              </a:rPr>
              <a:t>Score ~ </a:t>
            </a:r>
            <a:r>
              <a:rPr lang="en-US" sz="3200">
                <a:solidFill>
                  <a:srgbClr val="0B1320"/>
                </a:solidFill>
                <a:latin typeface="Roboto"/>
                <a:ea typeface="Roboto"/>
                <a:cs typeface="Roboto"/>
                <a:sym typeface="Roboto"/>
              </a:rPr>
              <a:t>Boros + Violation Codes [one random removed] + Cuisine Type </a:t>
            </a:r>
            <a:endParaRPr sz="3200">
              <a:solidFill>
                <a:srgbClr val="0B1320"/>
              </a:solidFill>
              <a:latin typeface="Roboto"/>
              <a:ea typeface="Roboto"/>
              <a:cs typeface="Roboto"/>
              <a:sym typeface="Roboto"/>
            </a:endParaRPr>
          </a:p>
          <a:p>
            <a:pPr indent="-431800" lvl="1" marL="914400" rtl="0" algn="l">
              <a:lnSpc>
                <a:spcPct val="120000"/>
              </a:lnSpc>
              <a:spcBef>
                <a:spcPts val="0"/>
              </a:spcBef>
              <a:spcAft>
                <a:spcPts val="0"/>
              </a:spcAft>
              <a:buClr>
                <a:srgbClr val="0B1320"/>
              </a:buClr>
              <a:buSzPts val="3200"/>
              <a:buFont typeface="Roboto"/>
              <a:buChar char="○"/>
            </a:pPr>
            <a:r>
              <a:rPr lang="en-US" sz="3200">
                <a:solidFill>
                  <a:srgbClr val="0B1320"/>
                </a:solidFill>
                <a:latin typeface="Roboto"/>
                <a:ea typeface="Roboto"/>
                <a:cs typeface="Roboto"/>
                <a:sym typeface="Roboto"/>
              </a:rPr>
              <a:t>Score ~ Boros + Cuisine Type </a:t>
            </a:r>
            <a:endParaRPr sz="3200">
              <a:solidFill>
                <a:srgbClr val="0B1320"/>
              </a:solidFill>
              <a:latin typeface="Roboto"/>
              <a:ea typeface="Roboto"/>
              <a:cs typeface="Roboto"/>
              <a:sym typeface="Roboto"/>
            </a:endParaRPr>
          </a:p>
          <a:p>
            <a:pPr indent="-431800" lvl="1" marL="914400" rtl="0" algn="l">
              <a:lnSpc>
                <a:spcPct val="120000"/>
              </a:lnSpc>
              <a:spcBef>
                <a:spcPts val="0"/>
              </a:spcBef>
              <a:spcAft>
                <a:spcPts val="0"/>
              </a:spcAft>
              <a:buClr>
                <a:srgbClr val="0B1320"/>
              </a:buClr>
              <a:buSzPts val="3200"/>
              <a:buFont typeface="Roboto"/>
              <a:buChar char="○"/>
            </a:pPr>
            <a:r>
              <a:rPr lang="en-US" sz="3200">
                <a:solidFill>
                  <a:srgbClr val="0B1320"/>
                </a:solidFill>
                <a:latin typeface="Roboto"/>
                <a:ea typeface="Roboto"/>
                <a:cs typeface="Roboto"/>
                <a:sym typeface="Roboto"/>
              </a:rPr>
              <a:t>Correlations between score &amp; mentioned features</a:t>
            </a:r>
            <a:endParaRPr sz="3200">
              <a:solidFill>
                <a:srgbClr val="0B1320"/>
              </a:solidFill>
              <a:latin typeface="Roboto"/>
              <a:ea typeface="Roboto"/>
              <a:cs typeface="Roboto"/>
              <a:sym typeface="Roboto"/>
            </a:endParaRPr>
          </a:p>
          <a:p>
            <a:pPr indent="-431800" lvl="0" marL="457200" rtl="0" algn="l">
              <a:lnSpc>
                <a:spcPct val="120000"/>
              </a:lnSpc>
              <a:spcBef>
                <a:spcPts val="0"/>
              </a:spcBef>
              <a:spcAft>
                <a:spcPts val="0"/>
              </a:spcAft>
              <a:buClr>
                <a:srgbClr val="0B1320"/>
              </a:buClr>
              <a:buSzPts val="3200"/>
              <a:buFont typeface="Roboto"/>
              <a:buChar char="●"/>
            </a:pPr>
            <a:r>
              <a:rPr lang="en-US" sz="3200">
                <a:solidFill>
                  <a:srgbClr val="0B1320"/>
                </a:solidFill>
                <a:latin typeface="Roboto"/>
                <a:ea typeface="Roboto"/>
                <a:cs typeface="Roboto"/>
                <a:sym typeface="Roboto"/>
              </a:rPr>
              <a:t>All LM had R</a:t>
            </a:r>
            <a:r>
              <a:rPr lang="en-US" sz="2600">
                <a:solidFill>
                  <a:schemeClr val="dk1"/>
                </a:solidFill>
                <a:latin typeface="Roboto"/>
                <a:ea typeface="Roboto"/>
                <a:cs typeface="Roboto"/>
                <a:sym typeface="Roboto"/>
              </a:rPr>
              <a:t>² = </a:t>
            </a:r>
            <a:r>
              <a:rPr lang="en-US" sz="3200">
                <a:solidFill>
                  <a:srgbClr val="0B1320"/>
                </a:solidFill>
                <a:latin typeface="Roboto"/>
                <a:ea typeface="Roboto"/>
                <a:cs typeface="Roboto"/>
                <a:sym typeface="Roboto"/>
              </a:rPr>
              <a:t>1, with coefficients extremely small </a:t>
            </a:r>
            <a:r>
              <a:rPr lang="en-US" sz="3000">
                <a:solidFill>
                  <a:srgbClr val="0B1320"/>
                </a:solidFill>
                <a:latin typeface="Roboto"/>
                <a:ea typeface="Roboto"/>
                <a:cs typeface="Roboto"/>
                <a:sym typeface="Roboto"/>
              </a:rPr>
              <a:t>(ex, -1.03e-14)</a:t>
            </a:r>
            <a:endParaRPr sz="3000">
              <a:solidFill>
                <a:srgbClr val="0B1320"/>
              </a:solidFill>
              <a:latin typeface="Roboto"/>
              <a:ea typeface="Roboto"/>
              <a:cs typeface="Roboto"/>
              <a:sym typeface="Roboto"/>
            </a:endParaRPr>
          </a:p>
          <a:p>
            <a:pPr indent="-431800" lvl="1" marL="914400" rtl="0" algn="l">
              <a:lnSpc>
                <a:spcPct val="120000"/>
              </a:lnSpc>
              <a:spcBef>
                <a:spcPts val="0"/>
              </a:spcBef>
              <a:spcAft>
                <a:spcPts val="0"/>
              </a:spcAft>
              <a:buClr>
                <a:srgbClr val="0B1320"/>
              </a:buClr>
              <a:buSzPts val="3200"/>
              <a:buFont typeface="Roboto"/>
              <a:buChar char="○"/>
            </a:pPr>
            <a:r>
              <a:rPr lang="en-US" sz="3000">
                <a:solidFill>
                  <a:srgbClr val="0B1320"/>
                </a:solidFill>
                <a:latin typeface="Roboto"/>
                <a:ea typeface="Roboto"/>
                <a:cs typeface="Roboto"/>
                <a:sym typeface="Roboto"/>
              </a:rPr>
              <a:t>Majority of p-values insignificant</a:t>
            </a:r>
            <a:endParaRPr sz="3000">
              <a:solidFill>
                <a:srgbClr val="0B1320"/>
              </a:solidFill>
              <a:latin typeface="Roboto"/>
              <a:ea typeface="Roboto"/>
              <a:cs typeface="Roboto"/>
              <a:sym typeface="Roboto"/>
            </a:endParaRPr>
          </a:p>
          <a:p>
            <a:pPr indent="0" lvl="0" marL="0" rtl="0" algn="l">
              <a:lnSpc>
                <a:spcPct val="120000"/>
              </a:lnSpc>
              <a:spcBef>
                <a:spcPts val="0"/>
              </a:spcBef>
              <a:spcAft>
                <a:spcPts val="0"/>
              </a:spcAft>
              <a:buNone/>
            </a:pPr>
            <a:r>
              <a:rPr i="1" lang="en-US" sz="3000">
                <a:solidFill>
                  <a:srgbClr val="0B1320"/>
                </a:solidFill>
                <a:latin typeface="Roboto"/>
                <a:ea typeface="Roboto"/>
                <a:cs typeface="Roboto"/>
                <a:sym typeface="Roboto"/>
              </a:rPr>
              <a:t>Overall, models including Boros + Cuisine Type demonstrated extreme overfitting…</a:t>
            </a:r>
            <a:endParaRPr i="1" sz="3000">
              <a:solidFill>
                <a:srgbClr val="0B1320"/>
              </a:solidFill>
              <a:latin typeface="Roboto"/>
              <a:ea typeface="Roboto"/>
              <a:cs typeface="Roboto"/>
              <a:sym typeface="Roboto"/>
            </a:endParaRPr>
          </a:p>
          <a:p>
            <a:pPr indent="-419100" lvl="0" marL="457200" rtl="0" algn="l">
              <a:lnSpc>
                <a:spcPct val="120000"/>
              </a:lnSpc>
              <a:spcBef>
                <a:spcPts val="0"/>
              </a:spcBef>
              <a:spcAft>
                <a:spcPts val="0"/>
              </a:spcAft>
              <a:buClr>
                <a:srgbClr val="0B1320"/>
              </a:buClr>
              <a:buSzPts val="3000"/>
              <a:buFont typeface="Roboto"/>
              <a:buChar char="●"/>
            </a:pPr>
            <a:r>
              <a:rPr lang="en-US" sz="3000">
                <a:solidFill>
                  <a:srgbClr val="0B1320"/>
                </a:solidFill>
                <a:latin typeface="Roboto"/>
                <a:ea typeface="Roboto"/>
                <a:cs typeface="Roboto"/>
                <a:sym typeface="Roboto"/>
              </a:rPr>
              <a:t>The project’s final models will include only Violation Codes due to above results</a:t>
            </a:r>
            <a:endParaRPr sz="3200">
              <a:solidFill>
                <a:srgbClr val="0B1320"/>
              </a:solidFill>
              <a:latin typeface="Roboto"/>
              <a:ea typeface="Roboto"/>
              <a:cs typeface="Roboto"/>
              <a:sym typeface="Roboto"/>
            </a:endParaRPr>
          </a:p>
        </p:txBody>
      </p:sp>
      <p:pic>
        <p:nvPicPr>
          <p:cNvPr id="698" name="Google Shape;698;p39"/>
          <p:cNvPicPr preferRelativeResize="0"/>
          <p:nvPr/>
        </p:nvPicPr>
        <p:blipFill>
          <a:blip r:embed="rId3">
            <a:alphaModFix/>
          </a:blip>
          <a:stretch>
            <a:fillRect/>
          </a:stretch>
        </p:blipFill>
        <p:spPr>
          <a:xfrm>
            <a:off x="16299425" y="9790249"/>
            <a:ext cx="1879011" cy="408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40"/>
          <p:cNvSpPr txBox="1"/>
          <p:nvPr/>
        </p:nvSpPr>
        <p:spPr>
          <a:xfrm>
            <a:off x="1029599" y="796525"/>
            <a:ext cx="15761700" cy="1015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6600">
                <a:solidFill>
                  <a:srgbClr val="0B1320"/>
                </a:solidFill>
                <a:latin typeface="Playfair Display Black"/>
                <a:ea typeface="Playfair Display Black"/>
                <a:cs typeface="Playfair Display Black"/>
                <a:sym typeface="Playfair Display Black"/>
              </a:rPr>
              <a:t>Resources &amp; Packages Used</a:t>
            </a:r>
            <a:endParaRPr i="1" sz="6600"/>
          </a:p>
        </p:txBody>
      </p:sp>
      <p:cxnSp>
        <p:nvCxnSpPr>
          <p:cNvPr id="704" name="Google Shape;704;p40"/>
          <p:cNvCxnSpPr/>
          <p:nvPr/>
        </p:nvCxnSpPr>
        <p:spPr>
          <a:xfrm>
            <a:off x="3273949" y="9462624"/>
            <a:ext cx="13985400" cy="0"/>
          </a:xfrm>
          <a:prstGeom prst="straightConnector1">
            <a:avLst/>
          </a:prstGeom>
          <a:noFill/>
          <a:ln cap="flat" cmpd="sng" w="38100">
            <a:solidFill>
              <a:srgbClr val="0B1320"/>
            </a:solidFill>
            <a:prstDash val="solid"/>
            <a:round/>
            <a:headEnd len="sm" w="sm" type="none"/>
            <a:tailEnd len="sm" w="sm" type="none"/>
          </a:ln>
        </p:spPr>
      </p:cxnSp>
      <p:grpSp>
        <p:nvGrpSpPr>
          <p:cNvPr id="705" name="Google Shape;705;p40"/>
          <p:cNvGrpSpPr/>
          <p:nvPr/>
        </p:nvGrpSpPr>
        <p:grpSpPr>
          <a:xfrm>
            <a:off x="1029612" y="9258300"/>
            <a:ext cx="406852" cy="408676"/>
            <a:chOff x="1813" y="0"/>
            <a:chExt cx="809173" cy="812800"/>
          </a:xfrm>
        </p:grpSpPr>
        <p:sp>
          <p:nvSpPr>
            <p:cNvPr id="706" name="Google Shape;706;p40"/>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0"/>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08" name="Google Shape;708;p40"/>
          <p:cNvGrpSpPr/>
          <p:nvPr/>
        </p:nvGrpSpPr>
        <p:grpSpPr>
          <a:xfrm>
            <a:off x="1593286" y="9258300"/>
            <a:ext cx="406852" cy="408676"/>
            <a:chOff x="1813" y="0"/>
            <a:chExt cx="809173" cy="812800"/>
          </a:xfrm>
        </p:grpSpPr>
        <p:sp>
          <p:nvSpPr>
            <p:cNvPr id="709" name="Google Shape;709;p40"/>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0"/>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11" name="Google Shape;711;p40"/>
          <p:cNvGrpSpPr/>
          <p:nvPr/>
        </p:nvGrpSpPr>
        <p:grpSpPr>
          <a:xfrm>
            <a:off x="2154334" y="9258300"/>
            <a:ext cx="406852" cy="408676"/>
            <a:chOff x="1813" y="0"/>
            <a:chExt cx="809173" cy="812800"/>
          </a:xfrm>
        </p:grpSpPr>
        <p:sp>
          <p:nvSpPr>
            <p:cNvPr id="712" name="Google Shape;712;p40"/>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0"/>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714" name="Google Shape;714;p40"/>
          <p:cNvPicPr preferRelativeResize="0"/>
          <p:nvPr/>
        </p:nvPicPr>
        <p:blipFill>
          <a:blip r:embed="rId3">
            <a:alphaModFix/>
          </a:blip>
          <a:stretch>
            <a:fillRect/>
          </a:stretch>
        </p:blipFill>
        <p:spPr>
          <a:xfrm>
            <a:off x="16299425" y="9790249"/>
            <a:ext cx="1879011" cy="408675"/>
          </a:xfrm>
          <a:prstGeom prst="rect">
            <a:avLst/>
          </a:prstGeom>
          <a:noFill/>
          <a:ln>
            <a:noFill/>
          </a:ln>
        </p:spPr>
      </p:pic>
      <p:pic>
        <p:nvPicPr>
          <p:cNvPr id="715" name="Google Shape;715;p40"/>
          <p:cNvPicPr preferRelativeResize="0"/>
          <p:nvPr/>
        </p:nvPicPr>
        <p:blipFill>
          <a:blip r:embed="rId4">
            <a:alphaModFix/>
          </a:blip>
          <a:stretch>
            <a:fillRect/>
          </a:stretch>
        </p:blipFill>
        <p:spPr>
          <a:xfrm>
            <a:off x="1974962" y="2801734"/>
            <a:ext cx="2771625" cy="839643"/>
          </a:xfrm>
          <a:prstGeom prst="rect">
            <a:avLst/>
          </a:prstGeom>
          <a:noFill/>
          <a:ln>
            <a:noFill/>
          </a:ln>
        </p:spPr>
      </p:pic>
      <p:pic>
        <p:nvPicPr>
          <p:cNvPr id="716" name="Google Shape;716;p40"/>
          <p:cNvPicPr preferRelativeResize="0"/>
          <p:nvPr/>
        </p:nvPicPr>
        <p:blipFill>
          <a:blip r:embed="rId5">
            <a:alphaModFix/>
          </a:blip>
          <a:stretch>
            <a:fillRect/>
          </a:stretch>
        </p:blipFill>
        <p:spPr>
          <a:xfrm>
            <a:off x="956975" y="4530284"/>
            <a:ext cx="4795965" cy="2460506"/>
          </a:xfrm>
          <a:prstGeom prst="rect">
            <a:avLst/>
          </a:prstGeom>
          <a:noFill/>
          <a:ln>
            <a:noFill/>
          </a:ln>
        </p:spPr>
      </p:pic>
      <p:pic>
        <p:nvPicPr>
          <p:cNvPr id="717" name="Google Shape;717;p40"/>
          <p:cNvPicPr preferRelativeResize="0"/>
          <p:nvPr/>
        </p:nvPicPr>
        <p:blipFill>
          <a:blip r:embed="rId6">
            <a:alphaModFix/>
          </a:blip>
          <a:stretch>
            <a:fillRect/>
          </a:stretch>
        </p:blipFill>
        <p:spPr>
          <a:xfrm>
            <a:off x="6016414" y="2779375"/>
            <a:ext cx="5607732" cy="1282604"/>
          </a:xfrm>
          <a:prstGeom prst="rect">
            <a:avLst/>
          </a:prstGeom>
          <a:noFill/>
          <a:ln>
            <a:noFill/>
          </a:ln>
        </p:spPr>
      </p:pic>
      <p:pic>
        <p:nvPicPr>
          <p:cNvPr id="718" name="Google Shape;718;p40"/>
          <p:cNvPicPr preferRelativeResize="0"/>
          <p:nvPr/>
        </p:nvPicPr>
        <p:blipFill>
          <a:blip r:embed="rId7">
            <a:alphaModFix/>
          </a:blip>
          <a:stretch>
            <a:fillRect/>
          </a:stretch>
        </p:blipFill>
        <p:spPr>
          <a:xfrm>
            <a:off x="6371063" y="4624094"/>
            <a:ext cx="4374672" cy="2460505"/>
          </a:xfrm>
          <a:prstGeom prst="rect">
            <a:avLst/>
          </a:prstGeom>
          <a:noFill/>
          <a:ln>
            <a:noFill/>
          </a:ln>
        </p:spPr>
      </p:pic>
      <p:pic>
        <p:nvPicPr>
          <p:cNvPr id="719" name="Google Shape;719;p40"/>
          <p:cNvPicPr preferRelativeResize="0"/>
          <p:nvPr/>
        </p:nvPicPr>
        <p:blipFill>
          <a:blip r:embed="rId8">
            <a:alphaModFix/>
          </a:blip>
          <a:stretch>
            <a:fillRect/>
          </a:stretch>
        </p:blipFill>
        <p:spPr>
          <a:xfrm>
            <a:off x="11457384" y="5178909"/>
            <a:ext cx="5873642" cy="1163256"/>
          </a:xfrm>
          <a:prstGeom prst="rect">
            <a:avLst/>
          </a:prstGeom>
          <a:noFill/>
          <a:ln>
            <a:noFill/>
          </a:ln>
        </p:spPr>
      </p:pic>
      <p:pic>
        <p:nvPicPr>
          <p:cNvPr id="720" name="Google Shape;720;p40"/>
          <p:cNvPicPr preferRelativeResize="0"/>
          <p:nvPr/>
        </p:nvPicPr>
        <p:blipFill>
          <a:blip r:embed="rId9">
            <a:alphaModFix/>
          </a:blip>
          <a:stretch>
            <a:fillRect/>
          </a:stretch>
        </p:blipFill>
        <p:spPr>
          <a:xfrm>
            <a:off x="12070089" y="2890712"/>
            <a:ext cx="4442268" cy="839643"/>
          </a:xfrm>
          <a:prstGeom prst="rect">
            <a:avLst/>
          </a:prstGeom>
          <a:noFill/>
          <a:ln>
            <a:noFill/>
          </a:ln>
        </p:spPr>
      </p:pic>
      <p:cxnSp>
        <p:nvCxnSpPr>
          <p:cNvPr id="721" name="Google Shape;721;p40"/>
          <p:cNvCxnSpPr/>
          <p:nvPr/>
        </p:nvCxnSpPr>
        <p:spPr>
          <a:xfrm>
            <a:off x="3273949" y="9462624"/>
            <a:ext cx="13985400" cy="0"/>
          </a:xfrm>
          <a:prstGeom prst="straightConnector1">
            <a:avLst/>
          </a:prstGeom>
          <a:noFill/>
          <a:ln cap="flat" cmpd="sng" w="38100">
            <a:solidFill>
              <a:srgbClr val="0B1320"/>
            </a:solidFill>
            <a:prstDash val="solid"/>
            <a:round/>
            <a:headEnd len="sm" w="sm" type="none"/>
            <a:tailEnd len="sm" w="sm" type="none"/>
          </a:ln>
        </p:spPr>
      </p:cxnSp>
      <p:grpSp>
        <p:nvGrpSpPr>
          <p:cNvPr id="722" name="Google Shape;722;p40"/>
          <p:cNvGrpSpPr/>
          <p:nvPr/>
        </p:nvGrpSpPr>
        <p:grpSpPr>
          <a:xfrm>
            <a:off x="1029612" y="9258300"/>
            <a:ext cx="406852" cy="408676"/>
            <a:chOff x="1813" y="0"/>
            <a:chExt cx="809173" cy="812800"/>
          </a:xfrm>
        </p:grpSpPr>
        <p:sp>
          <p:nvSpPr>
            <p:cNvPr id="723" name="Google Shape;723;p40"/>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0"/>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25" name="Google Shape;725;p40"/>
          <p:cNvGrpSpPr/>
          <p:nvPr/>
        </p:nvGrpSpPr>
        <p:grpSpPr>
          <a:xfrm>
            <a:off x="1593286" y="9258300"/>
            <a:ext cx="406852" cy="408676"/>
            <a:chOff x="1813" y="0"/>
            <a:chExt cx="809173" cy="812800"/>
          </a:xfrm>
        </p:grpSpPr>
        <p:sp>
          <p:nvSpPr>
            <p:cNvPr id="726" name="Google Shape;726;p40"/>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0"/>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28" name="Google Shape;728;p40"/>
          <p:cNvGrpSpPr/>
          <p:nvPr/>
        </p:nvGrpSpPr>
        <p:grpSpPr>
          <a:xfrm>
            <a:off x="2154334" y="9258300"/>
            <a:ext cx="406852" cy="408676"/>
            <a:chOff x="1813" y="0"/>
            <a:chExt cx="809173" cy="812800"/>
          </a:xfrm>
        </p:grpSpPr>
        <p:sp>
          <p:nvSpPr>
            <p:cNvPr id="729" name="Google Shape;729;p40"/>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0"/>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731" name="Google Shape;731;p40"/>
          <p:cNvPicPr preferRelativeResize="0"/>
          <p:nvPr/>
        </p:nvPicPr>
        <p:blipFill>
          <a:blip r:embed="rId3">
            <a:alphaModFix/>
          </a:blip>
          <a:stretch>
            <a:fillRect/>
          </a:stretch>
        </p:blipFill>
        <p:spPr>
          <a:xfrm>
            <a:off x="16299425" y="9790249"/>
            <a:ext cx="1879011" cy="408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41"/>
          <p:cNvSpPr txBox="1"/>
          <p:nvPr/>
        </p:nvSpPr>
        <p:spPr>
          <a:xfrm>
            <a:off x="1029599" y="796525"/>
            <a:ext cx="15761700" cy="1015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6600">
                <a:solidFill>
                  <a:srgbClr val="0B1320"/>
                </a:solidFill>
                <a:latin typeface="Playfair Display Black"/>
                <a:ea typeface="Playfair Display Black"/>
                <a:cs typeface="Playfair Display Black"/>
                <a:sym typeface="Playfair Display Black"/>
              </a:rPr>
              <a:t>Resources &amp; Research </a:t>
            </a:r>
            <a:endParaRPr i="1" sz="6600"/>
          </a:p>
        </p:txBody>
      </p:sp>
      <p:cxnSp>
        <p:nvCxnSpPr>
          <p:cNvPr id="737" name="Google Shape;737;p41"/>
          <p:cNvCxnSpPr/>
          <p:nvPr/>
        </p:nvCxnSpPr>
        <p:spPr>
          <a:xfrm>
            <a:off x="3273949" y="9462624"/>
            <a:ext cx="13985400" cy="0"/>
          </a:xfrm>
          <a:prstGeom prst="straightConnector1">
            <a:avLst/>
          </a:prstGeom>
          <a:noFill/>
          <a:ln cap="flat" cmpd="sng" w="38100">
            <a:solidFill>
              <a:srgbClr val="0B1320"/>
            </a:solidFill>
            <a:prstDash val="solid"/>
            <a:round/>
            <a:headEnd len="sm" w="sm" type="none"/>
            <a:tailEnd len="sm" w="sm" type="none"/>
          </a:ln>
        </p:spPr>
      </p:cxnSp>
      <p:grpSp>
        <p:nvGrpSpPr>
          <p:cNvPr id="738" name="Google Shape;738;p41"/>
          <p:cNvGrpSpPr/>
          <p:nvPr/>
        </p:nvGrpSpPr>
        <p:grpSpPr>
          <a:xfrm>
            <a:off x="1029612" y="9258300"/>
            <a:ext cx="406852" cy="408676"/>
            <a:chOff x="1813" y="0"/>
            <a:chExt cx="809173" cy="812800"/>
          </a:xfrm>
        </p:grpSpPr>
        <p:sp>
          <p:nvSpPr>
            <p:cNvPr id="739" name="Google Shape;739;p41"/>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1"/>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41" name="Google Shape;741;p41"/>
          <p:cNvGrpSpPr/>
          <p:nvPr/>
        </p:nvGrpSpPr>
        <p:grpSpPr>
          <a:xfrm>
            <a:off x="1593286" y="9258300"/>
            <a:ext cx="406852" cy="408676"/>
            <a:chOff x="1813" y="0"/>
            <a:chExt cx="809173" cy="812800"/>
          </a:xfrm>
        </p:grpSpPr>
        <p:sp>
          <p:nvSpPr>
            <p:cNvPr id="742" name="Google Shape;742;p41"/>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1"/>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44" name="Google Shape;744;p41"/>
          <p:cNvGrpSpPr/>
          <p:nvPr/>
        </p:nvGrpSpPr>
        <p:grpSpPr>
          <a:xfrm>
            <a:off x="2154334" y="9258300"/>
            <a:ext cx="406852" cy="408676"/>
            <a:chOff x="1813" y="0"/>
            <a:chExt cx="809173" cy="812800"/>
          </a:xfrm>
        </p:grpSpPr>
        <p:sp>
          <p:nvSpPr>
            <p:cNvPr id="745" name="Google Shape;745;p41"/>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1"/>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747" name="Google Shape;747;p41"/>
          <p:cNvPicPr preferRelativeResize="0"/>
          <p:nvPr/>
        </p:nvPicPr>
        <p:blipFill>
          <a:blip r:embed="rId3">
            <a:alphaModFix/>
          </a:blip>
          <a:stretch>
            <a:fillRect/>
          </a:stretch>
        </p:blipFill>
        <p:spPr>
          <a:xfrm>
            <a:off x="16299425" y="9790249"/>
            <a:ext cx="1879011" cy="408675"/>
          </a:xfrm>
          <a:prstGeom prst="rect">
            <a:avLst/>
          </a:prstGeom>
          <a:noFill/>
          <a:ln>
            <a:noFill/>
          </a:ln>
        </p:spPr>
      </p:pic>
      <p:cxnSp>
        <p:nvCxnSpPr>
          <p:cNvPr id="748" name="Google Shape;748;p41"/>
          <p:cNvCxnSpPr/>
          <p:nvPr/>
        </p:nvCxnSpPr>
        <p:spPr>
          <a:xfrm>
            <a:off x="3273949" y="9462624"/>
            <a:ext cx="13985400" cy="0"/>
          </a:xfrm>
          <a:prstGeom prst="straightConnector1">
            <a:avLst/>
          </a:prstGeom>
          <a:noFill/>
          <a:ln cap="flat" cmpd="sng" w="38100">
            <a:solidFill>
              <a:srgbClr val="0B1320"/>
            </a:solidFill>
            <a:prstDash val="solid"/>
            <a:round/>
            <a:headEnd len="sm" w="sm" type="none"/>
            <a:tailEnd len="sm" w="sm" type="none"/>
          </a:ln>
        </p:spPr>
      </p:cxnSp>
      <p:grpSp>
        <p:nvGrpSpPr>
          <p:cNvPr id="749" name="Google Shape;749;p41"/>
          <p:cNvGrpSpPr/>
          <p:nvPr/>
        </p:nvGrpSpPr>
        <p:grpSpPr>
          <a:xfrm>
            <a:off x="1029612" y="9258300"/>
            <a:ext cx="406852" cy="408676"/>
            <a:chOff x="1813" y="0"/>
            <a:chExt cx="809173" cy="812800"/>
          </a:xfrm>
        </p:grpSpPr>
        <p:sp>
          <p:nvSpPr>
            <p:cNvPr id="750" name="Google Shape;750;p41"/>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1"/>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52" name="Google Shape;752;p41"/>
          <p:cNvGrpSpPr/>
          <p:nvPr/>
        </p:nvGrpSpPr>
        <p:grpSpPr>
          <a:xfrm>
            <a:off x="1593286" y="9258300"/>
            <a:ext cx="406852" cy="408676"/>
            <a:chOff x="1813" y="0"/>
            <a:chExt cx="809173" cy="812800"/>
          </a:xfrm>
        </p:grpSpPr>
        <p:sp>
          <p:nvSpPr>
            <p:cNvPr id="753" name="Google Shape;753;p41"/>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1"/>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55" name="Google Shape;755;p41"/>
          <p:cNvGrpSpPr/>
          <p:nvPr/>
        </p:nvGrpSpPr>
        <p:grpSpPr>
          <a:xfrm>
            <a:off x="2154334" y="9258300"/>
            <a:ext cx="406852" cy="408676"/>
            <a:chOff x="1813" y="0"/>
            <a:chExt cx="809173" cy="812800"/>
          </a:xfrm>
        </p:grpSpPr>
        <p:sp>
          <p:nvSpPr>
            <p:cNvPr id="756" name="Google Shape;756;p41"/>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1"/>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758" name="Google Shape;758;p41"/>
          <p:cNvPicPr preferRelativeResize="0"/>
          <p:nvPr/>
        </p:nvPicPr>
        <p:blipFill>
          <a:blip r:embed="rId3">
            <a:alphaModFix/>
          </a:blip>
          <a:stretch>
            <a:fillRect/>
          </a:stretch>
        </p:blipFill>
        <p:spPr>
          <a:xfrm>
            <a:off x="16299425" y="9790249"/>
            <a:ext cx="1879011" cy="408675"/>
          </a:xfrm>
          <a:prstGeom prst="rect">
            <a:avLst/>
          </a:prstGeom>
          <a:noFill/>
          <a:ln>
            <a:noFill/>
          </a:ln>
        </p:spPr>
      </p:pic>
      <p:sp>
        <p:nvSpPr>
          <p:cNvPr id="759" name="Google Shape;759;p41"/>
          <p:cNvSpPr txBox="1"/>
          <p:nvPr/>
        </p:nvSpPr>
        <p:spPr>
          <a:xfrm>
            <a:off x="1029600" y="2184300"/>
            <a:ext cx="15761700" cy="1674600"/>
          </a:xfrm>
          <a:prstGeom prst="rect">
            <a:avLst/>
          </a:prstGeom>
          <a:noFill/>
          <a:ln>
            <a:noFill/>
          </a:ln>
        </p:spPr>
        <p:txBody>
          <a:bodyPr anchorCtr="0" anchor="t" bIns="0" lIns="0" spcFirstLastPara="1" rIns="0" wrap="square" tIns="0">
            <a:spAutoFit/>
          </a:bodyPr>
          <a:lstStyle/>
          <a:p>
            <a:pPr indent="-419100" lvl="0" marL="457200" rtl="0" algn="l">
              <a:lnSpc>
                <a:spcPct val="120000"/>
              </a:lnSpc>
              <a:spcBef>
                <a:spcPts val="0"/>
              </a:spcBef>
              <a:spcAft>
                <a:spcPts val="0"/>
              </a:spcAft>
              <a:buClr>
                <a:srgbClr val="0B1320"/>
              </a:buClr>
              <a:buSzPts val="3000"/>
              <a:buFont typeface="Roboto"/>
              <a:buChar char="●"/>
            </a:pPr>
            <a:r>
              <a:rPr lang="en-US" sz="3200" u="sng">
                <a:solidFill>
                  <a:schemeClr val="hlink"/>
                </a:solidFill>
                <a:latin typeface="Roboto"/>
                <a:ea typeface="Roboto"/>
                <a:cs typeface="Roboto"/>
                <a:sym typeface="Roboto"/>
                <a:hlinkClick r:id="rId4"/>
              </a:rPr>
              <a:t>Post-Covid Impact on NYC Restaurant Inspections</a:t>
            </a:r>
            <a:endParaRPr sz="3200">
              <a:solidFill>
                <a:srgbClr val="0B1320"/>
              </a:solidFill>
              <a:latin typeface="Roboto"/>
              <a:ea typeface="Roboto"/>
              <a:cs typeface="Roboto"/>
              <a:sym typeface="Roboto"/>
            </a:endParaRPr>
          </a:p>
          <a:p>
            <a:pPr indent="-431800" lvl="0" marL="457200" rtl="0" algn="l">
              <a:lnSpc>
                <a:spcPct val="120000"/>
              </a:lnSpc>
              <a:spcBef>
                <a:spcPts val="0"/>
              </a:spcBef>
              <a:spcAft>
                <a:spcPts val="0"/>
              </a:spcAft>
              <a:buClr>
                <a:srgbClr val="0B1320"/>
              </a:buClr>
              <a:buSzPts val="3200"/>
              <a:buFont typeface="Roboto"/>
              <a:buChar char="●"/>
            </a:pPr>
            <a:r>
              <a:rPr lang="en-US" sz="3200" u="sng">
                <a:solidFill>
                  <a:schemeClr val="hlink"/>
                </a:solidFill>
                <a:latin typeface="Roboto"/>
                <a:ea typeface="Roboto"/>
                <a:cs typeface="Roboto"/>
                <a:sym typeface="Roboto"/>
                <a:hlinkClick r:id="rId5"/>
              </a:rPr>
              <a:t>NYC DOH: Inspector Blue Book</a:t>
            </a:r>
            <a:endParaRPr sz="3200">
              <a:solidFill>
                <a:srgbClr val="0B1320"/>
              </a:solidFill>
              <a:latin typeface="Roboto"/>
              <a:ea typeface="Roboto"/>
              <a:cs typeface="Roboto"/>
              <a:sym typeface="Roboto"/>
            </a:endParaRPr>
          </a:p>
          <a:p>
            <a:pPr indent="-431800" lvl="0" marL="457200" rtl="0" algn="l">
              <a:lnSpc>
                <a:spcPct val="120000"/>
              </a:lnSpc>
              <a:spcBef>
                <a:spcPts val="0"/>
              </a:spcBef>
              <a:spcAft>
                <a:spcPts val="0"/>
              </a:spcAft>
              <a:buClr>
                <a:srgbClr val="0B1320"/>
              </a:buClr>
              <a:buSzPts val="3200"/>
              <a:buFont typeface="Roboto"/>
              <a:buChar char="●"/>
            </a:pPr>
            <a:r>
              <a:rPr lang="en-US" sz="3200" u="sng">
                <a:solidFill>
                  <a:schemeClr val="hlink"/>
                </a:solidFill>
                <a:latin typeface="Roboto"/>
                <a:ea typeface="Roboto"/>
                <a:cs typeface="Roboto"/>
                <a:sym typeface="Roboto"/>
                <a:hlinkClick r:id="rId6"/>
              </a:rPr>
              <a:t>Research: Data Analysis &amp; Segmentation Methods on Inspection Data</a:t>
            </a:r>
            <a:endParaRPr sz="3200">
              <a:solidFill>
                <a:srgbClr val="0B1320"/>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grpSp>
        <p:nvGrpSpPr>
          <p:cNvPr id="157" name="Google Shape;157;p15"/>
          <p:cNvGrpSpPr/>
          <p:nvPr/>
        </p:nvGrpSpPr>
        <p:grpSpPr>
          <a:xfrm>
            <a:off x="9723042" y="3654747"/>
            <a:ext cx="371572" cy="373238"/>
            <a:chOff x="1813" y="0"/>
            <a:chExt cx="809173" cy="812800"/>
          </a:xfrm>
        </p:grpSpPr>
        <p:sp>
          <p:nvSpPr>
            <p:cNvPr id="158" name="Google Shape;158;p1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5"/>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0" name="Google Shape;160;p15"/>
          <p:cNvGrpSpPr/>
          <p:nvPr/>
        </p:nvGrpSpPr>
        <p:grpSpPr>
          <a:xfrm>
            <a:off x="5290383" y="3682780"/>
            <a:ext cx="371556" cy="373221"/>
            <a:chOff x="1813" y="0"/>
            <a:chExt cx="809173" cy="812800"/>
          </a:xfrm>
        </p:grpSpPr>
        <p:sp>
          <p:nvSpPr>
            <p:cNvPr id="161" name="Google Shape;161;p1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5"/>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63" name="Google Shape;163;p15"/>
          <p:cNvSpPr txBox="1"/>
          <p:nvPr/>
        </p:nvSpPr>
        <p:spPr>
          <a:xfrm>
            <a:off x="9924009" y="768364"/>
            <a:ext cx="7350600" cy="13545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8800">
                <a:solidFill>
                  <a:srgbClr val="0B1320"/>
                </a:solidFill>
                <a:latin typeface="Playfair Display Black"/>
                <a:ea typeface="Playfair Display Black"/>
                <a:cs typeface="Playfair Display Black"/>
                <a:sym typeface="Playfair Display Black"/>
              </a:rPr>
              <a:t>Agenda</a:t>
            </a:r>
            <a:endParaRPr/>
          </a:p>
        </p:txBody>
      </p:sp>
      <p:sp>
        <p:nvSpPr>
          <p:cNvPr id="164" name="Google Shape;164;p15"/>
          <p:cNvSpPr txBox="1"/>
          <p:nvPr/>
        </p:nvSpPr>
        <p:spPr>
          <a:xfrm>
            <a:off x="1630453" y="7924800"/>
            <a:ext cx="2569800" cy="492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200">
                <a:solidFill>
                  <a:srgbClr val="0B1320"/>
                </a:solidFill>
                <a:latin typeface="Roboto"/>
                <a:ea typeface="Roboto"/>
                <a:cs typeface="Roboto"/>
                <a:sym typeface="Roboto"/>
              </a:rPr>
              <a:t>Methodology</a:t>
            </a:r>
            <a:endParaRPr/>
          </a:p>
        </p:txBody>
      </p:sp>
      <p:sp>
        <p:nvSpPr>
          <p:cNvPr id="165" name="Google Shape;165;p15"/>
          <p:cNvSpPr txBox="1"/>
          <p:nvPr/>
        </p:nvSpPr>
        <p:spPr>
          <a:xfrm>
            <a:off x="9192150" y="7924800"/>
            <a:ext cx="3471600" cy="4926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1" lang="en-US" sz="3200">
                <a:solidFill>
                  <a:srgbClr val="0B1320"/>
                </a:solidFill>
                <a:latin typeface="Roboto"/>
                <a:ea typeface="Roboto"/>
                <a:cs typeface="Roboto"/>
                <a:sym typeface="Roboto"/>
              </a:rPr>
              <a:t>Next Steps</a:t>
            </a:r>
            <a:endParaRPr b="1" sz="3200">
              <a:solidFill>
                <a:srgbClr val="0B1320"/>
              </a:solidFill>
              <a:latin typeface="Roboto"/>
              <a:ea typeface="Roboto"/>
              <a:cs typeface="Roboto"/>
              <a:sym typeface="Roboto"/>
            </a:endParaRPr>
          </a:p>
        </p:txBody>
      </p:sp>
      <p:sp>
        <p:nvSpPr>
          <p:cNvPr id="166" name="Google Shape;166;p15"/>
          <p:cNvSpPr txBox="1"/>
          <p:nvPr/>
        </p:nvSpPr>
        <p:spPr>
          <a:xfrm>
            <a:off x="5013800" y="7838205"/>
            <a:ext cx="3364800" cy="1083600"/>
          </a:xfrm>
          <a:prstGeom prst="rect">
            <a:avLst/>
          </a:prstGeom>
          <a:noFill/>
          <a:ln>
            <a:noFill/>
          </a:ln>
        </p:spPr>
        <p:txBody>
          <a:bodyPr anchorCtr="0" anchor="t" bIns="0" lIns="0" spcFirstLastPara="1" rIns="0" wrap="square" tIns="0">
            <a:spAutoFit/>
          </a:bodyPr>
          <a:lstStyle/>
          <a:p>
            <a:pPr indent="0" lvl="0" marL="0" rtl="0" algn="r">
              <a:lnSpc>
                <a:spcPct val="120000"/>
              </a:lnSpc>
              <a:spcBef>
                <a:spcPts val="0"/>
              </a:spcBef>
              <a:spcAft>
                <a:spcPts val="0"/>
              </a:spcAft>
              <a:buClr>
                <a:schemeClr val="dk1"/>
              </a:buClr>
              <a:buFont typeface="Arial"/>
              <a:buNone/>
            </a:pPr>
            <a:r>
              <a:rPr b="1" lang="en-US" sz="3200">
                <a:solidFill>
                  <a:srgbClr val="0B1320"/>
                </a:solidFill>
                <a:latin typeface="Roboto"/>
                <a:ea typeface="Roboto"/>
                <a:cs typeface="Roboto"/>
                <a:sym typeface="Roboto"/>
              </a:rPr>
              <a:t>Dashboard Demonstration</a:t>
            </a:r>
            <a:endParaRPr b="1" sz="3200">
              <a:solidFill>
                <a:srgbClr val="0B1320"/>
              </a:solidFill>
              <a:latin typeface="Roboto"/>
              <a:ea typeface="Roboto"/>
              <a:cs typeface="Roboto"/>
              <a:sym typeface="Roboto"/>
            </a:endParaRPr>
          </a:p>
        </p:txBody>
      </p:sp>
      <p:sp>
        <p:nvSpPr>
          <p:cNvPr id="167" name="Google Shape;167;p15"/>
          <p:cNvSpPr txBox="1"/>
          <p:nvPr/>
        </p:nvSpPr>
        <p:spPr>
          <a:xfrm>
            <a:off x="8564475" y="4327373"/>
            <a:ext cx="3364800" cy="492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200">
                <a:solidFill>
                  <a:srgbClr val="0B1320"/>
                </a:solidFill>
                <a:latin typeface="Roboto"/>
                <a:ea typeface="Roboto"/>
                <a:cs typeface="Roboto"/>
                <a:sym typeface="Roboto"/>
              </a:rPr>
              <a:t>Project Objective</a:t>
            </a:r>
            <a:endParaRPr/>
          </a:p>
        </p:txBody>
      </p:sp>
      <p:sp>
        <p:nvSpPr>
          <p:cNvPr id="168" name="Google Shape;168;p15"/>
          <p:cNvSpPr txBox="1"/>
          <p:nvPr/>
        </p:nvSpPr>
        <p:spPr>
          <a:xfrm>
            <a:off x="12440300" y="4327375"/>
            <a:ext cx="5136900" cy="492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200">
                <a:solidFill>
                  <a:srgbClr val="0B1320"/>
                </a:solidFill>
                <a:latin typeface="Roboto"/>
                <a:ea typeface="Roboto"/>
                <a:cs typeface="Roboto"/>
                <a:sym typeface="Roboto"/>
              </a:rPr>
              <a:t>DOH: Key Understandings</a:t>
            </a:r>
            <a:endParaRPr/>
          </a:p>
        </p:txBody>
      </p:sp>
      <p:sp>
        <p:nvSpPr>
          <p:cNvPr id="169" name="Google Shape;169;p15"/>
          <p:cNvSpPr txBox="1"/>
          <p:nvPr/>
        </p:nvSpPr>
        <p:spPr>
          <a:xfrm>
            <a:off x="4200262" y="4327375"/>
            <a:ext cx="3853200" cy="492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200">
                <a:solidFill>
                  <a:srgbClr val="0B1320"/>
                </a:solidFill>
                <a:latin typeface="Roboto"/>
                <a:ea typeface="Roboto"/>
                <a:cs typeface="Roboto"/>
                <a:sym typeface="Roboto"/>
              </a:rPr>
              <a:t>Problem Statement</a:t>
            </a:r>
            <a:endParaRPr/>
          </a:p>
        </p:txBody>
      </p:sp>
      <p:cxnSp>
        <p:nvCxnSpPr>
          <p:cNvPr id="170" name="Google Shape;170;p15"/>
          <p:cNvCxnSpPr/>
          <p:nvPr/>
        </p:nvCxnSpPr>
        <p:spPr>
          <a:xfrm rot="-15209">
            <a:off x="10095494" y="3822308"/>
            <a:ext cx="4061054" cy="0"/>
          </a:xfrm>
          <a:prstGeom prst="straightConnector1">
            <a:avLst/>
          </a:prstGeom>
          <a:noFill/>
          <a:ln cap="flat" cmpd="sng" w="38100">
            <a:solidFill>
              <a:srgbClr val="000000"/>
            </a:solidFill>
            <a:prstDash val="solid"/>
            <a:round/>
            <a:headEnd len="sm" w="sm" type="none"/>
            <a:tailEnd len="sm" w="sm" type="none"/>
          </a:ln>
        </p:spPr>
      </p:cxnSp>
      <p:cxnSp>
        <p:nvCxnSpPr>
          <p:cNvPr id="171" name="Google Shape;171;p15"/>
          <p:cNvCxnSpPr/>
          <p:nvPr/>
        </p:nvCxnSpPr>
        <p:spPr>
          <a:xfrm rot="-15237">
            <a:off x="5662836" y="3850324"/>
            <a:ext cx="4061140" cy="0"/>
          </a:xfrm>
          <a:prstGeom prst="straightConnector1">
            <a:avLst/>
          </a:prstGeom>
          <a:noFill/>
          <a:ln cap="flat" cmpd="sng" w="38100">
            <a:solidFill>
              <a:srgbClr val="000000"/>
            </a:solidFill>
            <a:prstDash val="solid"/>
            <a:round/>
            <a:headEnd len="sm" w="sm" type="none"/>
            <a:tailEnd len="sm" w="sm" type="none"/>
          </a:ln>
        </p:spPr>
      </p:cxnSp>
      <p:cxnSp>
        <p:nvCxnSpPr>
          <p:cNvPr id="172" name="Google Shape;172;p15"/>
          <p:cNvCxnSpPr/>
          <p:nvPr/>
        </p:nvCxnSpPr>
        <p:spPr>
          <a:xfrm rot="24429">
            <a:off x="14529782" y="3808954"/>
            <a:ext cx="3758266" cy="0"/>
          </a:xfrm>
          <a:prstGeom prst="straightConnector1">
            <a:avLst/>
          </a:prstGeom>
          <a:noFill/>
          <a:ln cap="flat" cmpd="sng" w="38100">
            <a:solidFill>
              <a:srgbClr val="000000"/>
            </a:solidFill>
            <a:prstDash val="solid"/>
            <a:round/>
            <a:headEnd len="sm" w="sm" type="none"/>
            <a:tailEnd len="sm" w="sm" type="none"/>
          </a:ln>
        </p:spPr>
      </p:cxnSp>
      <p:grpSp>
        <p:nvGrpSpPr>
          <p:cNvPr id="173" name="Google Shape;173;p15"/>
          <p:cNvGrpSpPr/>
          <p:nvPr/>
        </p:nvGrpSpPr>
        <p:grpSpPr>
          <a:xfrm>
            <a:off x="14157444" y="3626714"/>
            <a:ext cx="371556" cy="373221"/>
            <a:chOff x="1813" y="0"/>
            <a:chExt cx="809173" cy="812800"/>
          </a:xfrm>
        </p:grpSpPr>
        <p:sp>
          <p:nvSpPr>
            <p:cNvPr id="174" name="Google Shape;174;p1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5"/>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6" name="Google Shape;176;p15"/>
          <p:cNvGrpSpPr/>
          <p:nvPr/>
        </p:nvGrpSpPr>
        <p:grpSpPr>
          <a:xfrm>
            <a:off x="8193539" y="7204193"/>
            <a:ext cx="371572" cy="373238"/>
            <a:chOff x="1813" y="0"/>
            <a:chExt cx="809173" cy="812800"/>
          </a:xfrm>
        </p:grpSpPr>
        <p:sp>
          <p:nvSpPr>
            <p:cNvPr id="177" name="Google Shape;177;p1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5"/>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79" name="Google Shape;179;p15"/>
          <p:cNvCxnSpPr/>
          <p:nvPr/>
        </p:nvCxnSpPr>
        <p:spPr>
          <a:xfrm rot="-15209">
            <a:off x="64" y="7371754"/>
            <a:ext cx="4061054" cy="0"/>
          </a:xfrm>
          <a:prstGeom prst="straightConnector1">
            <a:avLst/>
          </a:prstGeom>
          <a:noFill/>
          <a:ln cap="flat" cmpd="sng" w="38100">
            <a:solidFill>
              <a:srgbClr val="000000"/>
            </a:solidFill>
            <a:prstDash val="solid"/>
            <a:round/>
            <a:headEnd len="sm" w="sm" type="none"/>
            <a:tailEnd len="sm" w="sm" type="none"/>
          </a:ln>
        </p:spPr>
      </p:cxnSp>
      <p:cxnSp>
        <p:nvCxnSpPr>
          <p:cNvPr id="180" name="Google Shape;180;p15"/>
          <p:cNvCxnSpPr/>
          <p:nvPr/>
        </p:nvCxnSpPr>
        <p:spPr>
          <a:xfrm rot="24424">
            <a:off x="4434352" y="7358397"/>
            <a:ext cx="3758195" cy="0"/>
          </a:xfrm>
          <a:prstGeom prst="straightConnector1">
            <a:avLst/>
          </a:prstGeom>
          <a:noFill/>
          <a:ln cap="flat" cmpd="sng" w="38100">
            <a:solidFill>
              <a:srgbClr val="000000"/>
            </a:solidFill>
            <a:prstDash val="solid"/>
            <a:round/>
            <a:headEnd len="sm" w="sm" type="none"/>
            <a:tailEnd len="sm" w="sm" type="none"/>
          </a:ln>
        </p:spPr>
      </p:cxnSp>
      <p:grpSp>
        <p:nvGrpSpPr>
          <p:cNvPr id="181" name="Google Shape;181;p15"/>
          <p:cNvGrpSpPr/>
          <p:nvPr/>
        </p:nvGrpSpPr>
        <p:grpSpPr>
          <a:xfrm>
            <a:off x="4062015" y="7176160"/>
            <a:ext cx="371556" cy="373221"/>
            <a:chOff x="1813" y="0"/>
            <a:chExt cx="809173" cy="812800"/>
          </a:xfrm>
        </p:grpSpPr>
        <p:sp>
          <p:nvSpPr>
            <p:cNvPr id="182" name="Google Shape;182;p1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5"/>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84" name="Google Shape;184;p15"/>
          <p:cNvCxnSpPr/>
          <p:nvPr/>
        </p:nvCxnSpPr>
        <p:spPr>
          <a:xfrm rot="24424">
            <a:off x="8564426" y="7390800"/>
            <a:ext cx="3758195" cy="0"/>
          </a:xfrm>
          <a:prstGeom prst="straightConnector1">
            <a:avLst/>
          </a:prstGeom>
          <a:noFill/>
          <a:ln cap="flat" cmpd="sng" w="38100">
            <a:solidFill>
              <a:srgbClr val="000000"/>
            </a:solidFill>
            <a:prstDash val="solid"/>
            <a:round/>
            <a:headEnd len="sm" w="sm" type="none"/>
            <a:tailEnd len="sm" w="sm" type="none"/>
          </a:ln>
        </p:spPr>
      </p:cxnSp>
      <p:grpSp>
        <p:nvGrpSpPr>
          <p:cNvPr id="185" name="Google Shape;185;p15"/>
          <p:cNvGrpSpPr/>
          <p:nvPr/>
        </p:nvGrpSpPr>
        <p:grpSpPr>
          <a:xfrm>
            <a:off x="12126854" y="7232226"/>
            <a:ext cx="371572" cy="373238"/>
            <a:chOff x="1813" y="0"/>
            <a:chExt cx="809173" cy="812800"/>
          </a:xfrm>
        </p:grpSpPr>
        <p:sp>
          <p:nvSpPr>
            <p:cNvPr id="186" name="Google Shape;186;p1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5"/>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88" name="Google Shape;188;p15"/>
          <p:cNvGrpSpPr/>
          <p:nvPr/>
        </p:nvGrpSpPr>
        <p:grpSpPr>
          <a:xfrm>
            <a:off x="15576838" y="6546373"/>
            <a:ext cx="6078519" cy="7481254"/>
            <a:chOff x="0" y="0"/>
            <a:chExt cx="8104692" cy="9975005"/>
          </a:xfrm>
        </p:grpSpPr>
        <p:grpSp>
          <p:nvGrpSpPr>
            <p:cNvPr id="189" name="Google Shape;189;p15"/>
            <p:cNvGrpSpPr/>
            <p:nvPr/>
          </p:nvGrpSpPr>
          <p:grpSpPr>
            <a:xfrm>
              <a:off x="0" y="0"/>
              <a:ext cx="8104692" cy="9975005"/>
              <a:chOff x="0" y="0"/>
              <a:chExt cx="660400" cy="812800"/>
            </a:xfrm>
          </p:grpSpPr>
          <p:sp>
            <p:nvSpPr>
              <p:cNvPr id="190" name="Google Shape;190;p15"/>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5"/>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2" name="Google Shape;192;p15"/>
            <p:cNvGrpSpPr/>
            <p:nvPr/>
          </p:nvGrpSpPr>
          <p:grpSpPr>
            <a:xfrm>
              <a:off x="473486" y="582752"/>
              <a:ext cx="7157719" cy="8809501"/>
              <a:chOff x="0" y="0"/>
              <a:chExt cx="660400" cy="812800"/>
            </a:xfrm>
          </p:grpSpPr>
          <p:sp>
            <p:nvSpPr>
              <p:cNvPr id="193" name="Google Shape;193;p15"/>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5"/>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5" name="Google Shape;195;p15"/>
            <p:cNvGrpSpPr/>
            <p:nvPr/>
          </p:nvGrpSpPr>
          <p:grpSpPr>
            <a:xfrm>
              <a:off x="940916" y="1158050"/>
              <a:ext cx="6222860" cy="7658905"/>
              <a:chOff x="0" y="0"/>
              <a:chExt cx="660400" cy="812800"/>
            </a:xfrm>
          </p:grpSpPr>
          <p:sp>
            <p:nvSpPr>
              <p:cNvPr id="196" name="Google Shape;196;p15"/>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5"/>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198" name="Google Shape;198;p15"/>
          <p:cNvGrpSpPr/>
          <p:nvPr/>
        </p:nvGrpSpPr>
        <p:grpSpPr>
          <a:xfrm rot="10800000">
            <a:off x="-2780522" y="-1684278"/>
            <a:ext cx="6348151" cy="7813109"/>
            <a:chOff x="0" y="0"/>
            <a:chExt cx="8464201" cy="10417478"/>
          </a:xfrm>
        </p:grpSpPr>
        <p:grpSp>
          <p:nvGrpSpPr>
            <p:cNvPr id="199" name="Google Shape;199;p15"/>
            <p:cNvGrpSpPr/>
            <p:nvPr/>
          </p:nvGrpSpPr>
          <p:grpSpPr>
            <a:xfrm>
              <a:off x="0" y="0"/>
              <a:ext cx="8464201" cy="10417478"/>
              <a:chOff x="0" y="0"/>
              <a:chExt cx="660400" cy="812800"/>
            </a:xfrm>
          </p:grpSpPr>
          <p:sp>
            <p:nvSpPr>
              <p:cNvPr id="200" name="Google Shape;200;p15"/>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5"/>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02" name="Google Shape;202;p15"/>
            <p:cNvGrpSpPr/>
            <p:nvPr/>
          </p:nvGrpSpPr>
          <p:grpSpPr>
            <a:xfrm>
              <a:off x="494489" y="608602"/>
              <a:ext cx="7475223" cy="9200274"/>
              <a:chOff x="0" y="0"/>
              <a:chExt cx="660400" cy="812800"/>
            </a:xfrm>
          </p:grpSpPr>
          <p:sp>
            <p:nvSpPr>
              <p:cNvPr id="203" name="Google Shape;203;p15"/>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5"/>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05" name="Google Shape;205;p15"/>
            <p:cNvGrpSpPr/>
            <p:nvPr/>
          </p:nvGrpSpPr>
          <p:grpSpPr>
            <a:xfrm>
              <a:off x="982653" y="1209419"/>
              <a:ext cx="6498895" cy="7998640"/>
              <a:chOff x="0" y="0"/>
              <a:chExt cx="660400" cy="812800"/>
            </a:xfrm>
          </p:grpSpPr>
          <p:sp>
            <p:nvSpPr>
              <p:cNvPr id="206" name="Google Shape;206;p15"/>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5"/>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pic>
        <p:nvPicPr>
          <p:cNvPr id="208" name="Google Shape;208;p15"/>
          <p:cNvPicPr preferRelativeResize="0"/>
          <p:nvPr/>
        </p:nvPicPr>
        <p:blipFill>
          <a:blip r:embed="rId3">
            <a:alphaModFix/>
          </a:blip>
          <a:stretch>
            <a:fillRect/>
          </a:stretch>
        </p:blipFill>
        <p:spPr>
          <a:xfrm>
            <a:off x="16299425" y="9790249"/>
            <a:ext cx="1879011" cy="408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16"/>
          <p:cNvSpPr txBox="1"/>
          <p:nvPr/>
        </p:nvSpPr>
        <p:spPr>
          <a:xfrm>
            <a:off x="234453" y="796525"/>
            <a:ext cx="12512700" cy="1385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0B1320"/>
                </a:solidFill>
                <a:latin typeface="Playfair Display Black"/>
                <a:ea typeface="Playfair Display Black"/>
                <a:cs typeface="Playfair Display Black"/>
                <a:sym typeface="Playfair Display Black"/>
              </a:rPr>
              <a:t>Problem Statement</a:t>
            </a:r>
            <a:endParaRPr/>
          </a:p>
        </p:txBody>
      </p:sp>
      <p:sp>
        <p:nvSpPr>
          <p:cNvPr id="214" name="Google Shape;214;p16"/>
          <p:cNvSpPr txBox="1"/>
          <p:nvPr/>
        </p:nvSpPr>
        <p:spPr>
          <a:xfrm>
            <a:off x="1593275" y="3798150"/>
            <a:ext cx="14065200" cy="2690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800">
                <a:solidFill>
                  <a:srgbClr val="0B1320"/>
                </a:solidFill>
                <a:latin typeface="Roboto"/>
                <a:ea typeface="Roboto"/>
                <a:cs typeface="Roboto"/>
                <a:sym typeface="Roboto"/>
              </a:rPr>
              <a:t>As part of New York City’s Data Initiative, the Department of Health (DOH) is looking to enhance its analytics capabilities in the inspection of restaurants and promote the health and safety of NYC residents.  </a:t>
            </a:r>
            <a:endParaRPr sz="3800">
              <a:solidFill>
                <a:srgbClr val="0B1320"/>
              </a:solidFill>
              <a:latin typeface="Roboto"/>
              <a:ea typeface="Roboto"/>
              <a:cs typeface="Roboto"/>
              <a:sym typeface="Roboto"/>
            </a:endParaRPr>
          </a:p>
        </p:txBody>
      </p:sp>
      <p:cxnSp>
        <p:nvCxnSpPr>
          <p:cNvPr id="215" name="Google Shape;215;p16"/>
          <p:cNvCxnSpPr/>
          <p:nvPr/>
        </p:nvCxnSpPr>
        <p:spPr>
          <a:xfrm>
            <a:off x="3273949" y="9462624"/>
            <a:ext cx="13985351" cy="0"/>
          </a:xfrm>
          <a:prstGeom prst="straightConnector1">
            <a:avLst/>
          </a:prstGeom>
          <a:noFill/>
          <a:ln cap="flat" cmpd="sng" w="38100">
            <a:solidFill>
              <a:srgbClr val="0B1320"/>
            </a:solidFill>
            <a:prstDash val="solid"/>
            <a:round/>
            <a:headEnd len="sm" w="sm" type="none"/>
            <a:tailEnd len="sm" w="sm" type="none"/>
          </a:ln>
        </p:spPr>
      </p:cxnSp>
      <p:grpSp>
        <p:nvGrpSpPr>
          <p:cNvPr id="216" name="Google Shape;216;p16"/>
          <p:cNvGrpSpPr/>
          <p:nvPr/>
        </p:nvGrpSpPr>
        <p:grpSpPr>
          <a:xfrm>
            <a:off x="1029612" y="9258300"/>
            <a:ext cx="406823" cy="408647"/>
            <a:chOff x="1813" y="0"/>
            <a:chExt cx="809173" cy="812800"/>
          </a:xfrm>
        </p:grpSpPr>
        <p:sp>
          <p:nvSpPr>
            <p:cNvPr id="217" name="Google Shape;217;p1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9" name="Google Shape;219;p16"/>
          <p:cNvGrpSpPr/>
          <p:nvPr/>
        </p:nvGrpSpPr>
        <p:grpSpPr>
          <a:xfrm>
            <a:off x="1593286" y="9258300"/>
            <a:ext cx="406823" cy="408647"/>
            <a:chOff x="1813" y="0"/>
            <a:chExt cx="809173" cy="812800"/>
          </a:xfrm>
        </p:grpSpPr>
        <p:sp>
          <p:nvSpPr>
            <p:cNvPr id="220" name="Google Shape;220;p1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6"/>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22" name="Google Shape;222;p16"/>
          <p:cNvGrpSpPr/>
          <p:nvPr/>
        </p:nvGrpSpPr>
        <p:grpSpPr>
          <a:xfrm>
            <a:off x="2154334" y="9258300"/>
            <a:ext cx="406823" cy="408647"/>
            <a:chOff x="1813" y="0"/>
            <a:chExt cx="809173" cy="812800"/>
          </a:xfrm>
        </p:grpSpPr>
        <p:sp>
          <p:nvSpPr>
            <p:cNvPr id="223" name="Google Shape;223;p1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6"/>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25" name="Google Shape;225;p16"/>
          <p:cNvGrpSpPr/>
          <p:nvPr/>
        </p:nvGrpSpPr>
        <p:grpSpPr>
          <a:xfrm>
            <a:off x="15131637" y="-3019570"/>
            <a:ext cx="5858410" cy="7210351"/>
            <a:chOff x="0" y="0"/>
            <a:chExt cx="7811213" cy="9613801"/>
          </a:xfrm>
        </p:grpSpPr>
        <p:grpSp>
          <p:nvGrpSpPr>
            <p:cNvPr id="226" name="Google Shape;226;p16"/>
            <p:cNvGrpSpPr/>
            <p:nvPr/>
          </p:nvGrpSpPr>
          <p:grpSpPr>
            <a:xfrm rot="10800000">
              <a:off x="0" y="0"/>
              <a:ext cx="7811213" cy="9613801"/>
              <a:chOff x="0" y="0"/>
              <a:chExt cx="660400" cy="812800"/>
            </a:xfrm>
          </p:grpSpPr>
          <p:sp>
            <p:nvSpPr>
              <p:cNvPr id="227" name="Google Shape;227;p1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6"/>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29" name="Google Shape;229;p16"/>
            <p:cNvGrpSpPr/>
            <p:nvPr/>
          </p:nvGrpSpPr>
          <p:grpSpPr>
            <a:xfrm rot="10800000">
              <a:off x="456341" y="561650"/>
              <a:ext cx="6898532" cy="8490500"/>
              <a:chOff x="0" y="0"/>
              <a:chExt cx="660400" cy="812800"/>
            </a:xfrm>
          </p:grpSpPr>
          <p:sp>
            <p:nvSpPr>
              <p:cNvPr id="230" name="Google Shape;230;p1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6"/>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32" name="Google Shape;232;p16"/>
            <p:cNvGrpSpPr/>
            <p:nvPr/>
          </p:nvGrpSpPr>
          <p:grpSpPr>
            <a:xfrm rot="10800000">
              <a:off x="906844" y="1116116"/>
              <a:ext cx="5997524" cy="7381569"/>
              <a:chOff x="0" y="0"/>
              <a:chExt cx="660400" cy="812800"/>
            </a:xfrm>
          </p:grpSpPr>
          <p:sp>
            <p:nvSpPr>
              <p:cNvPr id="233" name="Google Shape;233;p1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6"/>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pic>
        <p:nvPicPr>
          <p:cNvPr id="235" name="Google Shape;235;p16"/>
          <p:cNvPicPr preferRelativeResize="0"/>
          <p:nvPr/>
        </p:nvPicPr>
        <p:blipFill>
          <a:blip r:embed="rId3">
            <a:alphaModFix/>
          </a:blip>
          <a:stretch>
            <a:fillRect/>
          </a:stretch>
        </p:blipFill>
        <p:spPr>
          <a:xfrm>
            <a:off x="16299425" y="9790249"/>
            <a:ext cx="1879011" cy="408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7"/>
          <p:cNvSpPr/>
          <p:nvPr/>
        </p:nvSpPr>
        <p:spPr>
          <a:xfrm>
            <a:off x="591319" y="588475"/>
            <a:ext cx="17011304" cy="9048770"/>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3F6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000000"/>
              </a:highlight>
            </a:endParaRPr>
          </a:p>
        </p:txBody>
      </p:sp>
      <p:sp>
        <p:nvSpPr>
          <p:cNvPr id="241" name="Google Shape;241;p17"/>
          <p:cNvSpPr txBox="1"/>
          <p:nvPr/>
        </p:nvSpPr>
        <p:spPr>
          <a:xfrm>
            <a:off x="1028702" y="1193788"/>
            <a:ext cx="10894800" cy="1385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0B1320"/>
                </a:solidFill>
                <a:latin typeface="Playfair Display Black"/>
                <a:ea typeface="Playfair Display Black"/>
                <a:cs typeface="Playfair Display Black"/>
                <a:sym typeface="Playfair Display Black"/>
              </a:rPr>
              <a:t>Project Objective</a:t>
            </a:r>
            <a:endParaRPr/>
          </a:p>
        </p:txBody>
      </p:sp>
      <p:sp>
        <p:nvSpPr>
          <p:cNvPr id="242" name="Google Shape;242;p17"/>
          <p:cNvSpPr txBox="1"/>
          <p:nvPr/>
        </p:nvSpPr>
        <p:spPr>
          <a:xfrm>
            <a:off x="1785750" y="3009300"/>
            <a:ext cx="14716500" cy="6464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SzPts val="1100"/>
              <a:buNone/>
            </a:pPr>
            <a:r>
              <a:rPr lang="en-US" sz="3700">
                <a:solidFill>
                  <a:srgbClr val="002F4A"/>
                </a:solidFill>
                <a:latin typeface="Merriweather"/>
                <a:ea typeface="Merriweather"/>
                <a:cs typeface="Merriweather"/>
                <a:sym typeface="Merriweather"/>
              </a:rPr>
              <a:t>Enhance DOH analytical capabilities by </a:t>
            </a:r>
            <a:r>
              <a:rPr b="1" lang="en-US" sz="3700">
                <a:solidFill>
                  <a:srgbClr val="002F4A"/>
                </a:solidFill>
                <a:latin typeface="Merriweather"/>
                <a:ea typeface="Merriweather"/>
                <a:cs typeface="Merriweather"/>
                <a:sym typeface="Merriweather"/>
              </a:rPr>
              <a:t>pinpointing trends</a:t>
            </a:r>
            <a:r>
              <a:rPr lang="en-US" sz="3700">
                <a:solidFill>
                  <a:srgbClr val="002F4A"/>
                </a:solidFill>
                <a:latin typeface="Merriweather"/>
                <a:ea typeface="Merriweather"/>
                <a:cs typeface="Merriweather"/>
                <a:sym typeface="Merriweather"/>
              </a:rPr>
              <a:t> in NYC's inspection outcomes, crafting a segmented model approach that informs the Department with an interactive dashboard.</a:t>
            </a:r>
            <a:endParaRPr sz="3700">
              <a:solidFill>
                <a:srgbClr val="002F4A"/>
              </a:solidFill>
              <a:latin typeface="Merriweather"/>
              <a:ea typeface="Merriweather"/>
              <a:cs typeface="Merriweather"/>
              <a:sym typeface="Merriweather"/>
            </a:endParaRPr>
          </a:p>
          <a:p>
            <a:pPr indent="0" lvl="0" marL="0" rtl="0" algn="l">
              <a:spcBef>
                <a:spcPts val="0"/>
              </a:spcBef>
              <a:spcAft>
                <a:spcPts val="0"/>
              </a:spcAft>
              <a:buSzPts val="1100"/>
              <a:buNone/>
            </a:pPr>
            <a:r>
              <a:t/>
            </a:r>
            <a:endParaRPr sz="3700">
              <a:solidFill>
                <a:srgbClr val="002F4A"/>
              </a:solidFill>
              <a:latin typeface="Merriweather"/>
              <a:ea typeface="Merriweather"/>
              <a:cs typeface="Merriweather"/>
              <a:sym typeface="Merriweather"/>
            </a:endParaRPr>
          </a:p>
          <a:p>
            <a:pPr indent="0" lvl="0" marL="0" rtl="0" algn="l">
              <a:spcBef>
                <a:spcPts val="0"/>
              </a:spcBef>
              <a:spcAft>
                <a:spcPts val="0"/>
              </a:spcAft>
              <a:buSzPts val="1100"/>
              <a:buNone/>
            </a:pPr>
            <a:r>
              <a:rPr lang="en-US" sz="3700">
                <a:solidFill>
                  <a:srgbClr val="002F4A"/>
                </a:solidFill>
                <a:latin typeface="Merriweather"/>
                <a:ea typeface="Merriweather"/>
                <a:cs typeface="Merriweather"/>
                <a:sym typeface="Merriweather"/>
              </a:rPr>
              <a:t>Our analysis aims to </a:t>
            </a:r>
            <a:r>
              <a:rPr b="1" lang="en-US" sz="3700">
                <a:solidFill>
                  <a:srgbClr val="002F4A"/>
                </a:solidFill>
                <a:latin typeface="Merriweather"/>
                <a:ea typeface="Merriweather"/>
                <a:cs typeface="Merriweather"/>
                <a:sym typeface="Merriweather"/>
              </a:rPr>
              <a:t>better inform inspectors</a:t>
            </a:r>
            <a:r>
              <a:rPr lang="en-US" sz="3700">
                <a:solidFill>
                  <a:srgbClr val="002F4A"/>
                </a:solidFill>
                <a:latin typeface="Merriweather"/>
                <a:ea typeface="Merriweather"/>
                <a:cs typeface="Merriweather"/>
                <a:sym typeface="Merriweather"/>
              </a:rPr>
              <a:t> what to look for, optimizing the inspection appointment and creating more targeted inspections. Overall, it will be a </a:t>
            </a:r>
            <a:r>
              <a:rPr b="1" lang="en-US" sz="3700">
                <a:solidFill>
                  <a:srgbClr val="002F4A"/>
                </a:solidFill>
                <a:latin typeface="Merriweather"/>
                <a:ea typeface="Merriweather"/>
                <a:cs typeface="Merriweather"/>
                <a:sym typeface="Merriweather"/>
              </a:rPr>
              <a:t>more efficient system</a:t>
            </a:r>
            <a:r>
              <a:rPr lang="en-US" sz="3700">
                <a:solidFill>
                  <a:srgbClr val="002F4A"/>
                </a:solidFill>
                <a:latin typeface="Merriweather"/>
                <a:ea typeface="Merriweather"/>
                <a:cs typeface="Merriweather"/>
                <a:sym typeface="Merriweather"/>
              </a:rPr>
              <a:t> for DOH inspections, acting as a </a:t>
            </a:r>
            <a:r>
              <a:rPr lang="en-US" sz="3700">
                <a:solidFill>
                  <a:srgbClr val="002F4A"/>
                </a:solidFill>
                <a:latin typeface="Merriweather"/>
                <a:ea typeface="Merriweather"/>
                <a:cs typeface="Merriweather"/>
                <a:sym typeface="Merriweather"/>
              </a:rPr>
              <a:t>supplementary tool to </a:t>
            </a:r>
            <a:r>
              <a:rPr lang="en-US" sz="3700">
                <a:solidFill>
                  <a:srgbClr val="002F4A"/>
                </a:solidFill>
                <a:latin typeface="Merriweather"/>
                <a:ea typeface="Merriweather"/>
                <a:cs typeface="Merriweather"/>
                <a:sym typeface="Merriweather"/>
              </a:rPr>
              <a:t>create an ecosystem of more sanitary conditions in NYC restaurants.  </a:t>
            </a:r>
            <a:endParaRPr b="1" sz="3700">
              <a:solidFill>
                <a:srgbClr val="002F4A"/>
              </a:solidFill>
              <a:latin typeface="Merriweather"/>
              <a:ea typeface="Merriweather"/>
              <a:cs typeface="Merriweather"/>
              <a:sym typeface="Merriweather"/>
            </a:endParaRPr>
          </a:p>
          <a:p>
            <a:pPr indent="0" lvl="0" marL="0" marR="0" rtl="0" algn="ctr">
              <a:lnSpc>
                <a:spcPct val="140000"/>
              </a:lnSpc>
              <a:spcBef>
                <a:spcPts val="0"/>
              </a:spcBef>
              <a:spcAft>
                <a:spcPts val="0"/>
              </a:spcAft>
              <a:buNone/>
            </a:pPr>
            <a:r>
              <a:t/>
            </a:r>
            <a:endParaRPr sz="5000">
              <a:solidFill>
                <a:srgbClr val="0B1320"/>
              </a:solidFill>
              <a:latin typeface="Roboto"/>
              <a:ea typeface="Roboto"/>
              <a:cs typeface="Roboto"/>
              <a:sym typeface="Roboto"/>
            </a:endParaRPr>
          </a:p>
        </p:txBody>
      </p:sp>
      <p:grpSp>
        <p:nvGrpSpPr>
          <p:cNvPr id="243" name="Google Shape;243;p17"/>
          <p:cNvGrpSpPr/>
          <p:nvPr/>
        </p:nvGrpSpPr>
        <p:grpSpPr>
          <a:xfrm>
            <a:off x="14988611" y="1682141"/>
            <a:ext cx="406823" cy="408647"/>
            <a:chOff x="1813" y="0"/>
            <a:chExt cx="809173" cy="812800"/>
          </a:xfrm>
        </p:grpSpPr>
        <p:sp>
          <p:nvSpPr>
            <p:cNvPr id="244" name="Google Shape;244;p1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7"/>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6" name="Google Shape;246;p17"/>
          <p:cNvGrpSpPr/>
          <p:nvPr/>
        </p:nvGrpSpPr>
        <p:grpSpPr>
          <a:xfrm>
            <a:off x="15552286" y="1682141"/>
            <a:ext cx="406823" cy="408647"/>
            <a:chOff x="1813" y="0"/>
            <a:chExt cx="809173" cy="812800"/>
          </a:xfrm>
        </p:grpSpPr>
        <p:sp>
          <p:nvSpPr>
            <p:cNvPr id="247" name="Google Shape;247;p1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7"/>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9" name="Google Shape;249;p17"/>
          <p:cNvGrpSpPr/>
          <p:nvPr/>
        </p:nvGrpSpPr>
        <p:grpSpPr>
          <a:xfrm>
            <a:off x="16113333" y="1682141"/>
            <a:ext cx="406823" cy="408647"/>
            <a:chOff x="1813" y="0"/>
            <a:chExt cx="809173" cy="812800"/>
          </a:xfrm>
        </p:grpSpPr>
        <p:sp>
          <p:nvSpPr>
            <p:cNvPr id="250" name="Google Shape;250;p1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7"/>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252" name="Google Shape;252;p17"/>
          <p:cNvPicPr preferRelativeResize="0"/>
          <p:nvPr/>
        </p:nvPicPr>
        <p:blipFill>
          <a:blip r:embed="rId3">
            <a:alphaModFix/>
          </a:blip>
          <a:stretch>
            <a:fillRect/>
          </a:stretch>
        </p:blipFill>
        <p:spPr>
          <a:xfrm>
            <a:off x="16299425" y="9790249"/>
            <a:ext cx="1879011" cy="408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18"/>
          <p:cNvSpPr txBox="1"/>
          <p:nvPr/>
        </p:nvSpPr>
        <p:spPr>
          <a:xfrm>
            <a:off x="720558" y="556925"/>
            <a:ext cx="15311700" cy="2201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6500">
                <a:solidFill>
                  <a:srgbClr val="0B1320"/>
                </a:solidFill>
                <a:latin typeface="Playfair Display Black"/>
                <a:ea typeface="Playfair Display Black"/>
                <a:cs typeface="Playfair Display Black"/>
                <a:sym typeface="Playfair Display Black"/>
              </a:rPr>
              <a:t>Key Understandings:</a:t>
            </a:r>
            <a:endParaRPr sz="6500">
              <a:solidFill>
                <a:srgbClr val="0B1320"/>
              </a:solidFill>
              <a:latin typeface="Playfair Display Black"/>
              <a:ea typeface="Playfair Display Black"/>
              <a:cs typeface="Playfair Display Black"/>
              <a:sym typeface="Playfair Display Black"/>
            </a:endParaRPr>
          </a:p>
          <a:p>
            <a:pPr indent="0" lvl="0" marL="0" marR="0" rtl="0" algn="l">
              <a:lnSpc>
                <a:spcPct val="120000"/>
              </a:lnSpc>
              <a:spcBef>
                <a:spcPts val="0"/>
              </a:spcBef>
              <a:spcAft>
                <a:spcPts val="0"/>
              </a:spcAft>
              <a:buNone/>
            </a:pPr>
            <a:r>
              <a:rPr lang="en-US" sz="6500">
                <a:solidFill>
                  <a:srgbClr val="0B1320"/>
                </a:solidFill>
                <a:latin typeface="Playfair Display Black"/>
                <a:ea typeface="Playfair Display Black"/>
                <a:cs typeface="Playfair Display Black"/>
                <a:sym typeface="Playfair Display Black"/>
              </a:rPr>
              <a:t>NYC DOH Health Inspections </a:t>
            </a:r>
            <a:endParaRPr sz="8400">
              <a:solidFill>
                <a:srgbClr val="0B1320"/>
              </a:solidFill>
              <a:latin typeface="Playfair Display Black"/>
              <a:ea typeface="Playfair Display Black"/>
              <a:cs typeface="Playfair Display Black"/>
              <a:sym typeface="Playfair Display Black"/>
            </a:endParaRPr>
          </a:p>
        </p:txBody>
      </p:sp>
      <p:grpSp>
        <p:nvGrpSpPr>
          <p:cNvPr id="258" name="Google Shape;258;p18"/>
          <p:cNvGrpSpPr/>
          <p:nvPr/>
        </p:nvGrpSpPr>
        <p:grpSpPr>
          <a:xfrm>
            <a:off x="461025" y="4175176"/>
            <a:ext cx="5660320" cy="5430893"/>
            <a:chOff x="0" y="-38100"/>
            <a:chExt cx="1490774" cy="1194732"/>
          </a:xfrm>
        </p:grpSpPr>
        <p:sp>
          <p:nvSpPr>
            <p:cNvPr id="259" name="Google Shape;259;p18"/>
            <p:cNvSpPr/>
            <p:nvPr/>
          </p:nvSpPr>
          <p:spPr>
            <a:xfrm>
              <a:off x="0" y="0"/>
              <a:ext cx="1490774" cy="1156632"/>
            </a:xfrm>
            <a:custGeom>
              <a:rect b="b" l="l" r="r" t="t"/>
              <a:pathLst>
                <a:path extrusionOk="0" h="1156632" w="1490774">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8"/>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1" name="Google Shape;261;p18"/>
          <p:cNvGrpSpPr/>
          <p:nvPr/>
        </p:nvGrpSpPr>
        <p:grpSpPr>
          <a:xfrm>
            <a:off x="461026" y="2758025"/>
            <a:ext cx="5400787" cy="3230782"/>
            <a:chOff x="0" y="-38100"/>
            <a:chExt cx="1129234" cy="850900"/>
          </a:xfrm>
        </p:grpSpPr>
        <p:sp>
          <p:nvSpPr>
            <p:cNvPr id="262" name="Google Shape;262;p18"/>
            <p:cNvSpPr/>
            <p:nvPr/>
          </p:nvSpPr>
          <p:spPr>
            <a:xfrm>
              <a:off x="0" y="0"/>
              <a:ext cx="1129234" cy="282729"/>
            </a:xfrm>
            <a:custGeom>
              <a:rect b="b" l="l" r="r" t="t"/>
              <a:pathLst>
                <a:path extrusionOk="0" h="282729" w="1129234">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8"/>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64" name="Google Shape;264;p18"/>
          <p:cNvSpPr txBox="1"/>
          <p:nvPr/>
        </p:nvSpPr>
        <p:spPr>
          <a:xfrm>
            <a:off x="461025" y="4649153"/>
            <a:ext cx="5141400" cy="3615900"/>
          </a:xfrm>
          <a:prstGeom prst="rect">
            <a:avLst/>
          </a:prstGeom>
          <a:noFill/>
          <a:ln>
            <a:noFill/>
          </a:ln>
        </p:spPr>
        <p:txBody>
          <a:bodyPr anchorCtr="0" anchor="t" bIns="0" lIns="0" spcFirstLastPara="1" rIns="0" wrap="square" tIns="0">
            <a:spAutoFit/>
          </a:bodyPr>
          <a:lstStyle/>
          <a:p>
            <a:pPr indent="-387286" lvl="1" marL="914400" rtl="0" algn="l">
              <a:lnSpc>
                <a:spcPct val="140000"/>
              </a:lnSpc>
              <a:spcBef>
                <a:spcPts val="0"/>
              </a:spcBef>
              <a:spcAft>
                <a:spcPts val="0"/>
              </a:spcAft>
              <a:buClr>
                <a:srgbClr val="0B1320"/>
              </a:buClr>
              <a:buSzPts val="2499"/>
              <a:buFont typeface="Roboto"/>
              <a:buChar char="•"/>
            </a:pPr>
            <a:r>
              <a:rPr lang="en-US" sz="2499">
                <a:solidFill>
                  <a:srgbClr val="0B1320"/>
                </a:solidFill>
                <a:latin typeface="Roboto"/>
                <a:ea typeface="Roboto"/>
                <a:cs typeface="Roboto"/>
                <a:sym typeface="Roboto"/>
              </a:rPr>
              <a:t>All establishments: at least one inspection per year</a:t>
            </a:r>
            <a:endParaRPr sz="2499">
              <a:solidFill>
                <a:srgbClr val="0B1320"/>
              </a:solidFill>
              <a:latin typeface="Roboto"/>
              <a:ea typeface="Roboto"/>
              <a:cs typeface="Roboto"/>
              <a:sym typeface="Roboto"/>
            </a:endParaRPr>
          </a:p>
          <a:p>
            <a:pPr indent="-387286" lvl="1" marL="914400" rtl="0" algn="l">
              <a:lnSpc>
                <a:spcPct val="140000"/>
              </a:lnSpc>
              <a:spcBef>
                <a:spcPts val="0"/>
              </a:spcBef>
              <a:spcAft>
                <a:spcPts val="0"/>
              </a:spcAft>
              <a:buClr>
                <a:srgbClr val="0B1320"/>
              </a:buClr>
              <a:buSzPts val="2499"/>
              <a:buFont typeface="Roboto"/>
              <a:buChar char="•"/>
            </a:pPr>
            <a:r>
              <a:rPr lang="en-US" sz="2499">
                <a:solidFill>
                  <a:srgbClr val="0B1320"/>
                </a:solidFill>
                <a:latin typeface="Roboto"/>
                <a:ea typeface="Roboto"/>
                <a:cs typeface="Roboto"/>
                <a:sym typeface="Roboto"/>
              </a:rPr>
              <a:t>Receiving a B or C upon reinspection must display two cards: letter grade (B or C) and “letter pending” signage. </a:t>
            </a:r>
            <a:endParaRPr sz="2499">
              <a:solidFill>
                <a:srgbClr val="0B1320"/>
              </a:solidFill>
              <a:latin typeface="Roboto"/>
              <a:ea typeface="Roboto"/>
              <a:cs typeface="Roboto"/>
              <a:sym typeface="Roboto"/>
            </a:endParaRPr>
          </a:p>
          <a:p>
            <a:pPr indent="0" lvl="0" marL="0" marR="0" rtl="0" algn="l">
              <a:lnSpc>
                <a:spcPct val="140000"/>
              </a:lnSpc>
              <a:spcBef>
                <a:spcPts val="0"/>
              </a:spcBef>
              <a:spcAft>
                <a:spcPts val="0"/>
              </a:spcAft>
              <a:buNone/>
            </a:pPr>
            <a:r>
              <a:t/>
            </a:r>
            <a:endParaRPr sz="2499">
              <a:solidFill>
                <a:srgbClr val="0B1320"/>
              </a:solidFill>
              <a:latin typeface="Roboto"/>
              <a:ea typeface="Roboto"/>
              <a:cs typeface="Roboto"/>
              <a:sym typeface="Roboto"/>
            </a:endParaRPr>
          </a:p>
        </p:txBody>
      </p:sp>
      <p:sp>
        <p:nvSpPr>
          <p:cNvPr id="265" name="Google Shape;265;p18"/>
          <p:cNvSpPr txBox="1"/>
          <p:nvPr/>
        </p:nvSpPr>
        <p:spPr>
          <a:xfrm>
            <a:off x="688375" y="3184000"/>
            <a:ext cx="4946100" cy="1239000"/>
          </a:xfrm>
          <a:prstGeom prst="rect">
            <a:avLst/>
          </a:prstGeom>
          <a:noFill/>
          <a:ln>
            <a:noFill/>
          </a:ln>
        </p:spPr>
        <p:txBody>
          <a:bodyPr anchorCtr="0" anchor="t" bIns="0" lIns="0" spcFirstLastPara="1" rIns="0" wrap="square" tIns="0">
            <a:spAutoFit/>
          </a:bodyPr>
          <a:lstStyle/>
          <a:p>
            <a:pPr indent="0" lvl="0" marL="0" rtl="0" algn="ctr">
              <a:lnSpc>
                <a:spcPct val="130000"/>
              </a:lnSpc>
              <a:spcBef>
                <a:spcPts val="0"/>
              </a:spcBef>
              <a:spcAft>
                <a:spcPts val="0"/>
              </a:spcAft>
              <a:buClr>
                <a:schemeClr val="dk1"/>
              </a:buClr>
              <a:buFont typeface="Arial"/>
              <a:buNone/>
            </a:pPr>
            <a:r>
              <a:rPr lang="en-US" sz="3500">
                <a:solidFill>
                  <a:srgbClr val="F3F6FA"/>
                </a:solidFill>
                <a:latin typeface="Roboto Black"/>
                <a:ea typeface="Roboto Black"/>
                <a:cs typeface="Roboto Black"/>
                <a:sym typeface="Roboto Black"/>
              </a:rPr>
              <a:t>INSPECTION CYCLE</a:t>
            </a:r>
            <a:endParaRPr>
              <a:solidFill>
                <a:schemeClr val="dk1"/>
              </a:solidFill>
              <a:latin typeface="Roboto"/>
              <a:ea typeface="Roboto"/>
              <a:cs typeface="Roboto"/>
              <a:sym typeface="Roboto"/>
            </a:endParaRPr>
          </a:p>
          <a:p>
            <a:pPr indent="0" lvl="0" marL="0" marR="0" rtl="0" algn="ctr">
              <a:lnSpc>
                <a:spcPct val="130000"/>
              </a:lnSpc>
              <a:spcBef>
                <a:spcPts val="0"/>
              </a:spcBef>
              <a:spcAft>
                <a:spcPts val="0"/>
              </a:spcAft>
              <a:buNone/>
            </a:pPr>
            <a:r>
              <a:t/>
            </a:r>
            <a:endParaRPr sz="3500">
              <a:solidFill>
                <a:srgbClr val="F3F6FA"/>
              </a:solidFill>
              <a:latin typeface="Roboto Black"/>
              <a:ea typeface="Roboto Black"/>
              <a:cs typeface="Roboto Black"/>
              <a:sym typeface="Roboto Black"/>
            </a:endParaRPr>
          </a:p>
        </p:txBody>
      </p:sp>
      <p:grpSp>
        <p:nvGrpSpPr>
          <p:cNvPr id="266" name="Google Shape;266;p18"/>
          <p:cNvGrpSpPr/>
          <p:nvPr/>
        </p:nvGrpSpPr>
        <p:grpSpPr>
          <a:xfrm>
            <a:off x="6313825" y="4175152"/>
            <a:ext cx="5660320" cy="5430893"/>
            <a:chOff x="0" y="-38100"/>
            <a:chExt cx="1490774" cy="1194732"/>
          </a:xfrm>
        </p:grpSpPr>
        <p:sp>
          <p:nvSpPr>
            <p:cNvPr id="267" name="Google Shape;267;p18"/>
            <p:cNvSpPr/>
            <p:nvPr/>
          </p:nvSpPr>
          <p:spPr>
            <a:xfrm>
              <a:off x="0" y="0"/>
              <a:ext cx="1490774" cy="1156632"/>
            </a:xfrm>
            <a:custGeom>
              <a:rect b="b" l="l" r="r" t="t"/>
              <a:pathLst>
                <a:path extrusionOk="0" h="1156632" w="1490774">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8"/>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9" name="Google Shape;269;p18"/>
          <p:cNvGrpSpPr/>
          <p:nvPr/>
        </p:nvGrpSpPr>
        <p:grpSpPr>
          <a:xfrm>
            <a:off x="6313822" y="2758025"/>
            <a:ext cx="5400787" cy="3230782"/>
            <a:chOff x="0" y="-38100"/>
            <a:chExt cx="1129234" cy="850900"/>
          </a:xfrm>
        </p:grpSpPr>
        <p:sp>
          <p:nvSpPr>
            <p:cNvPr id="270" name="Google Shape;270;p18"/>
            <p:cNvSpPr/>
            <p:nvPr/>
          </p:nvSpPr>
          <p:spPr>
            <a:xfrm>
              <a:off x="0" y="0"/>
              <a:ext cx="1129234" cy="282729"/>
            </a:xfrm>
            <a:custGeom>
              <a:rect b="b" l="l" r="r" t="t"/>
              <a:pathLst>
                <a:path extrusionOk="0" h="282729" w="1129234">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8"/>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2" name="Google Shape;272;p18"/>
          <p:cNvGrpSpPr/>
          <p:nvPr/>
        </p:nvGrpSpPr>
        <p:grpSpPr>
          <a:xfrm>
            <a:off x="12166650" y="4175125"/>
            <a:ext cx="5660320" cy="5430893"/>
            <a:chOff x="0" y="-38100"/>
            <a:chExt cx="1490774" cy="1194732"/>
          </a:xfrm>
        </p:grpSpPr>
        <p:sp>
          <p:nvSpPr>
            <p:cNvPr id="273" name="Google Shape;273;p18"/>
            <p:cNvSpPr/>
            <p:nvPr/>
          </p:nvSpPr>
          <p:spPr>
            <a:xfrm>
              <a:off x="0" y="0"/>
              <a:ext cx="1490774" cy="1156632"/>
            </a:xfrm>
            <a:custGeom>
              <a:rect b="b" l="l" r="r" t="t"/>
              <a:pathLst>
                <a:path extrusionOk="0" h="1156632" w="1490774">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8"/>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5" name="Google Shape;275;p18"/>
          <p:cNvGrpSpPr/>
          <p:nvPr/>
        </p:nvGrpSpPr>
        <p:grpSpPr>
          <a:xfrm>
            <a:off x="12166651" y="2758025"/>
            <a:ext cx="5660285" cy="3230782"/>
            <a:chOff x="0" y="-38100"/>
            <a:chExt cx="1129234" cy="850900"/>
          </a:xfrm>
        </p:grpSpPr>
        <p:sp>
          <p:nvSpPr>
            <p:cNvPr id="276" name="Google Shape;276;p18"/>
            <p:cNvSpPr/>
            <p:nvPr/>
          </p:nvSpPr>
          <p:spPr>
            <a:xfrm>
              <a:off x="0" y="0"/>
              <a:ext cx="1129234" cy="282729"/>
            </a:xfrm>
            <a:custGeom>
              <a:rect b="b" l="l" r="r" t="t"/>
              <a:pathLst>
                <a:path extrusionOk="0" h="282729" w="1129234">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8"/>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78" name="Google Shape;278;p18"/>
          <p:cNvSpPr txBox="1"/>
          <p:nvPr/>
        </p:nvSpPr>
        <p:spPr>
          <a:xfrm>
            <a:off x="6573425" y="3159600"/>
            <a:ext cx="5141400" cy="538800"/>
          </a:xfrm>
          <a:prstGeom prst="rect">
            <a:avLst/>
          </a:prstGeom>
          <a:noFill/>
          <a:ln>
            <a:noFill/>
          </a:ln>
        </p:spPr>
        <p:txBody>
          <a:bodyPr anchorCtr="0" anchor="t" bIns="0" lIns="0" spcFirstLastPara="1" rIns="0" wrap="square" tIns="0">
            <a:spAutoFit/>
          </a:bodyPr>
          <a:lstStyle/>
          <a:p>
            <a:pPr indent="0" lvl="0" marL="0" rtl="0" algn="l">
              <a:lnSpc>
                <a:spcPct val="130000"/>
              </a:lnSpc>
              <a:spcBef>
                <a:spcPts val="0"/>
              </a:spcBef>
              <a:spcAft>
                <a:spcPts val="0"/>
              </a:spcAft>
              <a:buClr>
                <a:schemeClr val="dk1"/>
              </a:buClr>
              <a:buFont typeface="Arial"/>
              <a:buNone/>
            </a:pPr>
            <a:r>
              <a:rPr lang="en-US" sz="3500">
                <a:solidFill>
                  <a:srgbClr val="F3F6FA"/>
                </a:solidFill>
                <a:latin typeface="Roboto Black"/>
                <a:ea typeface="Roboto Black"/>
                <a:cs typeface="Roboto Black"/>
                <a:sym typeface="Roboto Black"/>
              </a:rPr>
              <a:t>SCORING PARAMETERS</a:t>
            </a:r>
            <a:endParaRPr sz="3500">
              <a:solidFill>
                <a:srgbClr val="F3F6FA"/>
              </a:solidFill>
              <a:latin typeface="Roboto Black"/>
              <a:ea typeface="Roboto Black"/>
              <a:cs typeface="Roboto Black"/>
              <a:sym typeface="Roboto Black"/>
            </a:endParaRPr>
          </a:p>
        </p:txBody>
      </p:sp>
      <p:sp>
        <p:nvSpPr>
          <p:cNvPr id="279" name="Google Shape;279;p18"/>
          <p:cNvSpPr txBox="1"/>
          <p:nvPr/>
        </p:nvSpPr>
        <p:spPr>
          <a:xfrm>
            <a:off x="6573310" y="4544021"/>
            <a:ext cx="5141400" cy="4693200"/>
          </a:xfrm>
          <a:prstGeom prst="rect">
            <a:avLst/>
          </a:prstGeom>
          <a:noFill/>
          <a:ln>
            <a:noFill/>
          </a:ln>
        </p:spPr>
        <p:txBody>
          <a:bodyPr anchorCtr="0" anchor="t" bIns="0" lIns="0" spcFirstLastPara="1" rIns="0" wrap="square" tIns="0">
            <a:spAutoFit/>
          </a:bodyPr>
          <a:lstStyle/>
          <a:p>
            <a:pPr indent="-269875" lvl="1" marL="539750" marR="0" rtl="0" algn="l">
              <a:lnSpc>
                <a:spcPct val="140000"/>
              </a:lnSpc>
              <a:spcBef>
                <a:spcPts val="0"/>
              </a:spcBef>
              <a:spcAft>
                <a:spcPts val="0"/>
              </a:spcAft>
              <a:buClr>
                <a:srgbClr val="0B1320"/>
              </a:buClr>
              <a:buSzPts val="2500"/>
              <a:buFont typeface="Arial"/>
              <a:buChar char="•"/>
            </a:pPr>
            <a:r>
              <a:rPr lang="en-US" sz="2499">
                <a:solidFill>
                  <a:srgbClr val="0B1320"/>
                </a:solidFill>
                <a:latin typeface="Roboto"/>
                <a:ea typeface="Roboto"/>
                <a:cs typeface="Roboto"/>
                <a:sym typeface="Roboto"/>
              </a:rPr>
              <a:t>Inspectors are given a guide with several health violations to look after from codes 2A-J to 10A-J. Each violation code has a different severity level. </a:t>
            </a:r>
            <a:endParaRPr sz="2499">
              <a:solidFill>
                <a:srgbClr val="0B1320"/>
              </a:solidFill>
              <a:latin typeface="Roboto"/>
              <a:ea typeface="Roboto"/>
              <a:cs typeface="Roboto"/>
              <a:sym typeface="Roboto"/>
            </a:endParaRPr>
          </a:p>
          <a:p>
            <a:pPr indent="-269875" lvl="1" marL="539750" marR="0" rtl="0" algn="l">
              <a:lnSpc>
                <a:spcPct val="140000"/>
              </a:lnSpc>
              <a:spcBef>
                <a:spcPts val="0"/>
              </a:spcBef>
              <a:spcAft>
                <a:spcPts val="0"/>
              </a:spcAft>
              <a:buClr>
                <a:srgbClr val="0B1320"/>
              </a:buClr>
              <a:buSzPts val="2500"/>
              <a:buFont typeface="Arial"/>
              <a:buChar char="•"/>
            </a:pPr>
            <a:r>
              <a:rPr lang="en-US" sz="2499">
                <a:solidFill>
                  <a:srgbClr val="0B1320"/>
                </a:solidFill>
                <a:latin typeface="Roboto"/>
                <a:ea typeface="Roboto"/>
                <a:cs typeface="Roboto"/>
                <a:sym typeface="Roboto"/>
              </a:rPr>
              <a:t>For example, 04M states: Live roaches present in facility. Condition I is 2 live roaches Condition II is 7 live roaches. </a:t>
            </a:r>
            <a:endParaRPr sz="2499">
              <a:solidFill>
                <a:srgbClr val="0B1320"/>
              </a:solidFill>
              <a:latin typeface="Roboto"/>
              <a:ea typeface="Roboto"/>
              <a:cs typeface="Roboto"/>
              <a:sym typeface="Roboto"/>
            </a:endParaRPr>
          </a:p>
        </p:txBody>
      </p:sp>
      <p:sp>
        <p:nvSpPr>
          <p:cNvPr id="280" name="Google Shape;280;p18"/>
          <p:cNvSpPr txBox="1"/>
          <p:nvPr/>
        </p:nvSpPr>
        <p:spPr>
          <a:xfrm>
            <a:off x="12326977" y="3137800"/>
            <a:ext cx="5141400" cy="1239000"/>
          </a:xfrm>
          <a:prstGeom prst="rect">
            <a:avLst/>
          </a:prstGeom>
          <a:noFill/>
          <a:ln>
            <a:noFill/>
          </a:ln>
        </p:spPr>
        <p:txBody>
          <a:bodyPr anchorCtr="0" anchor="t" bIns="0" lIns="0" spcFirstLastPara="1" rIns="0" wrap="square" tIns="0">
            <a:spAutoFit/>
          </a:bodyPr>
          <a:lstStyle/>
          <a:p>
            <a:pPr indent="0" lvl="0" marL="0" rtl="0" algn="ctr">
              <a:lnSpc>
                <a:spcPct val="130000"/>
              </a:lnSpc>
              <a:spcBef>
                <a:spcPts val="0"/>
              </a:spcBef>
              <a:spcAft>
                <a:spcPts val="0"/>
              </a:spcAft>
              <a:buClr>
                <a:schemeClr val="dk1"/>
              </a:buClr>
              <a:buFont typeface="Arial"/>
              <a:buNone/>
            </a:pPr>
            <a:r>
              <a:rPr lang="en-US" sz="3500">
                <a:solidFill>
                  <a:srgbClr val="F3F6FA"/>
                </a:solidFill>
                <a:latin typeface="Roboto Black"/>
                <a:ea typeface="Roboto Black"/>
                <a:cs typeface="Roboto Black"/>
                <a:sym typeface="Roboto Black"/>
              </a:rPr>
              <a:t>INSPECTION GRADE</a:t>
            </a:r>
            <a:endParaRPr sz="3700">
              <a:solidFill>
                <a:srgbClr val="F3F6FA"/>
              </a:solidFill>
              <a:latin typeface="Roboto Black"/>
              <a:ea typeface="Roboto Black"/>
              <a:cs typeface="Roboto Black"/>
              <a:sym typeface="Roboto Black"/>
            </a:endParaRPr>
          </a:p>
          <a:p>
            <a:pPr indent="0" lvl="0" marL="0" marR="0" rtl="0" algn="l">
              <a:lnSpc>
                <a:spcPct val="130000"/>
              </a:lnSpc>
              <a:spcBef>
                <a:spcPts val="0"/>
              </a:spcBef>
              <a:spcAft>
                <a:spcPts val="0"/>
              </a:spcAft>
              <a:buNone/>
            </a:pPr>
            <a:r>
              <a:t/>
            </a:r>
            <a:endParaRPr sz="3500">
              <a:solidFill>
                <a:srgbClr val="F3F6FA"/>
              </a:solidFill>
              <a:latin typeface="Roboto Black"/>
              <a:ea typeface="Roboto Black"/>
              <a:cs typeface="Roboto Black"/>
              <a:sym typeface="Roboto Black"/>
            </a:endParaRPr>
          </a:p>
        </p:txBody>
      </p:sp>
      <p:grpSp>
        <p:nvGrpSpPr>
          <p:cNvPr id="281" name="Google Shape;281;p18"/>
          <p:cNvGrpSpPr/>
          <p:nvPr/>
        </p:nvGrpSpPr>
        <p:grpSpPr>
          <a:xfrm>
            <a:off x="16294495" y="1194924"/>
            <a:ext cx="406823" cy="408647"/>
            <a:chOff x="1813" y="0"/>
            <a:chExt cx="809173" cy="812800"/>
          </a:xfrm>
        </p:grpSpPr>
        <p:sp>
          <p:nvSpPr>
            <p:cNvPr id="282" name="Google Shape;282;p1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8"/>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4" name="Google Shape;284;p18"/>
          <p:cNvGrpSpPr/>
          <p:nvPr/>
        </p:nvGrpSpPr>
        <p:grpSpPr>
          <a:xfrm>
            <a:off x="16858169" y="1194924"/>
            <a:ext cx="406823" cy="408647"/>
            <a:chOff x="1813" y="0"/>
            <a:chExt cx="809173" cy="812800"/>
          </a:xfrm>
        </p:grpSpPr>
        <p:sp>
          <p:nvSpPr>
            <p:cNvPr id="285" name="Google Shape;285;p1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8"/>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7" name="Google Shape;287;p18"/>
          <p:cNvGrpSpPr/>
          <p:nvPr/>
        </p:nvGrpSpPr>
        <p:grpSpPr>
          <a:xfrm>
            <a:off x="17419216" y="1194924"/>
            <a:ext cx="406823" cy="408647"/>
            <a:chOff x="1813" y="0"/>
            <a:chExt cx="809173" cy="812800"/>
          </a:xfrm>
        </p:grpSpPr>
        <p:sp>
          <p:nvSpPr>
            <p:cNvPr id="288" name="Google Shape;288;p1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8"/>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290" name="Google Shape;290;p18"/>
          <p:cNvPicPr preferRelativeResize="0"/>
          <p:nvPr/>
        </p:nvPicPr>
        <p:blipFill>
          <a:blip r:embed="rId3">
            <a:alphaModFix/>
          </a:blip>
          <a:stretch>
            <a:fillRect/>
          </a:stretch>
        </p:blipFill>
        <p:spPr>
          <a:xfrm>
            <a:off x="16299425" y="9790249"/>
            <a:ext cx="1879011" cy="408675"/>
          </a:xfrm>
          <a:prstGeom prst="rect">
            <a:avLst/>
          </a:prstGeom>
          <a:noFill/>
          <a:ln>
            <a:noFill/>
          </a:ln>
        </p:spPr>
      </p:pic>
      <p:sp>
        <p:nvSpPr>
          <p:cNvPr id="291" name="Google Shape;291;p18"/>
          <p:cNvSpPr txBox="1"/>
          <p:nvPr/>
        </p:nvSpPr>
        <p:spPr>
          <a:xfrm>
            <a:off x="12326975" y="4649153"/>
            <a:ext cx="5141400" cy="3078000"/>
          </a:xfrm>
          <a:prstGeom prst="rect">
            <a:avLst/>
          </a:prstGeom>
          <a:noFill/>
          <a:ln>
            <a:noFill/>
          </a:ln>
        </p:spPr>
        <p:txBody>
          <a:bodyPr anchorCtr="0" anchor="t" bIns="0" lIns="0" spcFirstLastPara="1" rIns="0" wrap="square" tIns="0">
            <a:spAutoFit/>
          </a:bodyPr>
          <a:lstStyle/>
          <a:p>
            <a:pPr indent="-269875" lvl="1" marL="539750" marR="0" rtl="0" algn="l">
              <a:lnSpc>
                <a:spcPct val="140000"/>
              </a:lnSpc>
              <a:spcBef>
                <a:spcPts val="0"/>
              </a:spcBef>
              <a:spcAft>
                <a:spcPts val="0"/>
              </a:spcAft>
              <a:buClr>
                <a:srgbClr val="0B1320"/>
              </a:buClr>
              <a:buSzPts val="2500"/>
              <a:buFont typeface="Arial"/>
              <a:buChar char="•"/>
            </a:pPr>
            <a:r>
              <a:rPr lang="en-US" sz="2499">
                <a:solidFill>
                  <a:srgbClr val="0B1320"/>
                </a:solidFill>
                <a:latin typeface="Roboto"/>
                <a:ea typeface="Roboto"/>
                <a:cs typeface="Roboto"/>
                <a:sym typeface="Roboto"/>
              </a:rPr>
              <a:t>Grade is directly dependent on an inspection score.</a:t>
            </a:r>
            <a:endParaRPr sz="2499">
              <a:solidFill>
                <a:srgbClr val="0B1320"/>
              </a:solidFill>
              <a:latin typeface="Roboto"/>
              <a:ea typeface="Roboto"/>
              <a:cs typeface="Roboto"/>
              <a:sym typeface="Roboto"/>
            </a:endParaRPr>
          </a:p>
          <a:p>
            <a:pPr indent="-387350" lvl="2" marL="1371600" marR="0" rtl="0" algn="l">
              <a:lnSpc>
                <a:spcPct val="140000"/>
              </a:lnSpc>
              <a:spcBef>
                <a:spcPts val="0"/>
              </a:spcBef>
              <a:spcAft>
                <a:spcPts val="0"/>
              </a:spcAft>
              <a:buClr>
                <a:srgbClr val="0B1320"/>
              </a:buClr>
              <a:buSzPts val="2500"/>
              <a:buFont typeface="Arial"/>
              <a:buChar char="■"/>
            </a:pPr>
            <a:r>
              <a:rPr lang="en-US" sz="2499">
                <a:solidFill>
                  <a:srgbClr val="0B1320"/>
                </a:solidFill>
                <a:latin typeface="Roboto"/>
                <a:ea typeface="Roboto"/>
                <a:cs typeface="Roboto"/>
                <a:sym typeface="Roboto"/>
              </a:rPr>
              <a:t>A: 0-13</a:t>
            </a:r>
            <a:endParaRPr sz="2499">
              <a:solidFill>
                <a:srgbClr val="0B1320"/>
              </a:solidFill>
              <a:latin typeface="Roboto"/>
              <a:ea typeface="Roboto"/>
              <a:cs typeface="Roboto"/>
              <a:sym typeface="Roboto"/>
            </a:endParaRPr>
          </a:p>
          <a:p>
            <a:pPr indent="-387350" lvl="2" marL="1371600" marR="0" rtl="0" algn="l">
              <a:lnSpc>
                <a:spcPct val="140000"/>
              </a:lnSpc>
              <a:spcBef>
                <a:spcPts val="0"/>
              </a:spcBef>
              <a:spcAft>
                <a:spcPts val="0"/>
              </a:spcAft>
              <a:buClr>
                <a:srgbClr val="0B1320"/>
              </a:buClr>
              <a:buSzPts val="2500"/>
              <a:buFont typeface="Arial"/>
              <a:buChar char="■"/>
            </a:pPr>
            <a:r>
              <a:rPr lang="en-US" sz="2499">
                <a:solidFill>
                  <a:srgbClr val="0B1320"/>
                </a:solidFill>
                <a:latin typeface="Roboto"/>
                <a:ea typeface="Roboto"/>
                <a:cs typeface="Roboto"/>
                <a:sym typeface="Roboto"/>
              </a:rPr>
              <a:t>B: 14-27</a:t>
            </a:r>
            <a:endParaRPr sz="2499">
              <a:solidFill>
                <a:srgbClr val="0B1320"/>
              </a:solidFill>
              <a:latin typeface="Roboto"/>
              <a:ea typeface="Roboto"/>
              <a:cs typeface="Roboto"/>
              <a:sym typeface="Roboto"/>
            </a:endParaRPr>
          </a:p>
          <a:p>
            <a:pPr indent="-387350" lvl="2" marL="1371600" marR="0" rtl="0" algn="l">
              <a:lnSpc>
                <a:spcPct val="140000"/>
              </a:lnSpc>
              <a:spcBef>
                <a:spcPts val="0"/>
              </a:spcBef>
              <a:spcAft>
                <a:spcPts val="0"/>
              </a:spcAft>
              <a:buClr>
                <a:srgbClr val="0B1320"/>
              </a:buClr>
              <a:buSzPts val="2500"/>
              <a:buFont typeface="Arial"/>
              <a:buChar char="■"/>
            </a:pPr>
            <a:r>
              <a:rPr lang="en-US" sz="2499">
                <a:solidFill>
                  <a:srgbClr val="0B1320"/>
                </a:solidFill>
                <a:latin typeface="Roboto"/>
                <a:ea typeface="Roboto"/>
                <a:cs typeface="Roboto"/>
                <a:sym typeface="Roboto"/>
              </a:rPr>
              <a:t>C: 28+ </a:t>
            </a:r>
            <a:endParaRPr sz="2499">
              <a:solidFill>
                <a:srgbClr val="0B1320"/>
              </a:solidFill>
              <a:latin typeface="Roboto"/>
              <a:ea typeface="Roboto"/>
              <a:cs typeface="Roboto"/>
              <a:sym typeface="Roboto"/>
            </a:endParaRPr>
          </a:p>
          <a:p>
            <a:pPr indent="0" lvl="0" marL="0" marR="0" rtl="0" algn="l">
              <a:lnSpc>
                <a:spcPct val="140000"/>
              </a:lnSpc>
              <a:spcBef>
                <a:spcPts val="0"/>
              </a:spcBef>
              <a:spcAft>
                <a:spcPts val="0"/>
              </a:spcAft>
              <a:buNone/>
            </a:pPr>
            <a:r>
              <a:t/>
            </a:r>
            <a:endParaRPr sz="2499">
              <a:solidFill>
                <a:srgbClr val="0B1320"/>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BD1CC"/>
        </a:solidFill>
      </p:bgPr>
    </p:bg>
    <p:spTree>
      <p:nvGrpSpPr>
        <p:cNvPr id="295" name="Shape 295"/>
        <p:cNvGrpSpPr/>
        <p:nvPr/>
      </p:nvGrpSpPr>
      <p:grpSpPr>
        <a:xfrm>
          <a:off x="0" y="0"/>
          <a:ext cx="0" cy="0"/>
          <a:chOff x="0" y="0"/>
          <a:chExt cx="0" cy="0"/>
        </a:xfrm>
      </p:grpSpPr>
      <p:sp>
        <p:nvSpPr>
          <p:cNvPr id="296" name="Google Shape;296;p19"/>
          <p:cNvSpPr txBox="1"/>
          <p:nvPr/>
        </p:nvSpPr>
        <p:spPr>
          <a:xfrm>
            <a:off x="462149" y="535275"/>
            <a:ext cx="17363700" cy="1031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t/>
            </a:r>
            <a:endParaRPr sz="6700">
              <a:solidFill>
                <a:srgbClr val="0B1320"/>
              </a:solidFill>
              <a:latin typeface="Playfair Display Black"/>
              <a:ea typeface="Playfair Display Black"/>
              <a:cs typeface="Playfair Display Black"/>
              <a:sym typeface="Playfair Display Black"/>
            </a:endParaRPr>
          </a:p>
        </p:txBody>
      </p:sp>
      <p:pic>
        <p:nvPicPr>
          <p:cNvPr id="297" name="Google Shape;297;p19"/>
          <p:cNvPicPr preferRelativeResize="0"/>
          <p:nvPr/>
        </p:nvPicPr>
        <p:blipFill rotWithShape="1">
          <a:blip r:embed="rId3">
            <a:alphaModFix/>
          </a:blip>
          <a:srcRect b="2271" l="901" r="0" t="1878"/>
          <a:stretch/>
        </p:blipFill>
        <p:spPr>
          <a:xfrm>
            <a:off x="2243150" y="282425"/>
            <a:ext cx="14246552" cy="9722151"/>
          </a:xfrm>
          <a:prstGeom prst="rect">
            <a:avLst/>
          </a:prstGeom>
          <a:noFill/>
          <a:ln>
            <a:noFill/>
          </a:ln>
        </p:spPr>
      </p:pic>
      <p:sp>
        <p:nvSpPr>
          <p:cNvPr id="298" name="Google Shape;298;p19"/>
          <p:cNvSpPr txBox="1"/>
          <p:nvPr/>
        </p:nvSpPr>
        <p:spPr>
          <a:xfrm>
            <a:off x="0" y="9790925"/>
            <a:ext cx="11613000" cy="354000"/>
          </a:xfrm>
          <a:prstGeom prst="rect">
            <a:avLst/>
          </a:prstGeom>
          <a:noFill/>
          <a:ln>
            <a:noFill/>
          </a:ln>
        </p:spPr>
        <p:txBody>
          <a:bodyPr anchorCtr="0" anchor="t" bIns="91425" lIns="91425" spcFirstLastPara="1" rIns="91425" wrap="square" tIns="91425">
            <a:spAutoFit/>
          </a:bodyPr>
          <a:lstStyle/>
          <a:p>
            <a:pPr indent="-12700" lvl="0" marL="355600" rtl="0" algn="l">
              <a:lnSpc>
                <a:spcPct val="115000"/>
              </a:lnSpc>
              <a:spcBef>
                <a:spcPts val="1200"/>
              </a:spcBef>
              <a:spcAft>
                <a:spcPts val="1200"/>
              </a:spcAft>
              <a:buNone/>
            </a:pPr>
            <a:r>
              <a:rPr i="1" lang="en-US" sz="1100">
                <a:solidFill>
                  <a:schemeClr val="dk1"/>
                </a:solidFill>
              </a:rPr>
              <a:t>Inspection Cycle Overview - Nyc.Gov</a:t>
            </a:r>
            <a:r>
              <a:rPr lang="en-US" sz="1100">
                <a:solidFill>
                  <a:schemeClr val="dk1"/>
                </a:solidFill>
              </a:rPr>
              <a:t>, www1.nyc.gov/assets/doh/downloads/pdf/rii/inspection-cycle-overview.pdf. Accessed 22 Apr. 2024. </a:t>
            </a:r>
            <a:endParaRPr sz="11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0"/>
          <p:cNvSpPr txBox="1"/>
          <p:nvPr/>
        </p:nvSpPr>
        <p:spPr>
          <a:xfrm>
            <a:off x="1029600" y="420550"/>
            <a:ext cx="16533900" cy="8775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5700">
                <a:solidFill>
                  <a:srgbClr val="0B1320"/>
                </a:solidFill>
                <a:latin typeface="Playfair Display Black"/>
                <a:ea typeface="Playfair Display Black"/>
                <a:cs typeface="Playfair Display Black"/>
                <a:sym typeface="Playfair Display Black"/>
              </a:rPr>
              <a:t>Methodology: </a:t>
            </a:r>
            <a:r>
              <a:rPr i="1" lang="en-US" sz="5700">
                <a:solidFill>
                  <a:srgbClr val="0B1320"/>
                </a:solidFill>
                <a:latin typeface="Playfair Display Black"/>
                <a:ea typeface="Playfair Display Black"/>
                <a:cs typeface="Playfair Display Black"/>
                <a:sym typeface="Playfair Display Black"/>
              </a:rPr>
              <a:t>Data Pre</a:t>
            </a:r>
            <a:r>
              <a:rPr i="1" lang="en-US" sz="5700">
                <a:solidFill>
                  <a:srgbClr val="0B1320"/>
                </a:solidFill>
                <a:latin typeface="Playfair Display Black"/>
                <a:ea typeface="Playfair Display Black"/>
                <a:cs typeface="Playfair Display Black"/>
                <a:sym typeface="Playfair Display Black"/>
              </a:rPr>
              <a:t>parati</a:t>
            </a:r>
            <a:r>
              <a:rPr i="1" lang="en-US" sz="5700">
                <a:solidFill>
                  <a:srgbClr val="0B1320"/>
                </a:solidFill>
                <a:latin typeface="Playfair Display Black"/>
                <a:ea typeface="Playfair Display Black"/>
                <a:cs typeface="Playfair Display Black"/>
                <a:sym typeface="Playfair Display Black"/>
              </a:rPr>
              <a:t>on</a:t>
            </a:r>
            <a:endParaRPr i="1" sz="100"/>
          </a:p>
        </p:txBody>
      </p:sp>
      <p:sp>
        <p:nvSpPr>
          <p:cNvPr id="304" name="Google Shape;304;p20"/>
          <p:cNvSpPr txBox="1"/>
          <p:nvPr/>
        </p:nvSpPr>
        <p:spPr>
          <a:xfrm>
            <a:off x="1029600" y="2532900"/>
            <a:ext cx="15669000" cy="492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t/>
            </a:r>
            <a:endParaRPr sz="3200">
              <a:solidFill>
                <a:srgbClr val="0B1320"/>
              </a:solidFill>
              <a:latin typeface="Roboto"/>
              <a:ea typeface="Roboto"/>
              <a:cs typeface="Roboto"/>
              <a:sym typeface="Roboto"/>
            </a:endParaRPr>
          </a:p>
        </p:txBody>
      </p:sp>
      <p:pic>
        <p:nvPicPr>
          <p:cNvPr descr="Simulation process describing the ML restaurant segmentation" id="305" name="Google Shape;305;p20" title="NYC VIDEO -RESTAURANT SEGMENTATION  -PRACTICUM GROUP 10">
            <a:hlinkClick r:id="rId3"/>
          </p:cNvPr>
          <p:cNvPicPr preferRelativeResize="0"/>
          <p:nvPr/>
        </p:nvPicPr>
        <p:blipFill>
          <a:blip r:embed="rId4">
            <a:alphaModFix/>
          </a:blip>
          <a:stretch>
            <a:fillRect/>
          </a:stretch>
        </p:blipFill>
        <p:spPr>
          <a:xfrm>
            <a:off x="1434225" y="1298050"/>
            <a:ext cx="15669000" cy="88138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1"/>
          <p:cNvSpPr txBox="1"/>
          <p:nvPr/>
        </p:nvSpPr>
        <p:spPr>
          <a:xfrm>
            <a:off x="1029599" y="796525"/>
            <a:ext cx="15761700" cy="1262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8200">
                <a:solidFill>
                  <a:srgbClr val="0B1320"/>
                </a:solidFill>
                <a:latin typeface="Playfair Display Black"/>
                <a:ea typeface="Playfair Display Black"/>
                <a:cs typeface="Playfair Display Black"/>
                <a:sym typeface="Playfair Display Black"/>
              </a:rPr>
              <a:t>Discovered </a:t>
            </a:r>
            <a:r>
              <a:rPr lang="en-US" sz="8200">
                <a:solidFill>
                  <a:srgbClr val="0B1320"/>
                </a:solidFill>
                <a:latin typeface="Playfair Display Black"/>
                <a:ea typeface="Playfair Display Black"/>
                <a:cs typeface="Playfair Display Black"/>
                <a:sym typeface="Playfair Display Black"/>
              </a:rPr>
              <a:t>Limitations</a:t>
            </a:r>
            <a:endParaRPr i="1" sz="500"/>
          </a:p>
        </p:txBody>
      </p:sp>
      <p:sp>
        <p:nvSpPr>
          <p:cNvPr id="311" name="Google Shape;311;p21"/>
          <p:cNvSpPr txBox="1"/>
          <p:nvPr/>
        </p:nvSpPr>
        <p:spPr>
          <a:xfrm>
            <a:off x="1029600" y="2291038"/>
            <a:ext cx="16553100" cy="4485300"/>
          </a:xfrm>
          <a:prstGeom prst="rect">
            <a:avLst/>
          </a:prstGeom>
          <a:noFill/>
          <a:ln>
            <a:noFill/>
          </a:ln>
        </p:spPr>
        <p:txBody>
          <a:bodyPr anchorCtr="0" anchor="t" bIns="0" lIns="0" spcFirstLastPara="1" rIns="0" wrap="square" tIns="0">
            <a:spAutoFit/>
          </a:bodyPr>
          <a:lstStyle/>
          <a:p>
            <a:pPr indent="-425450" lvl="0" marL="457200" marR="0" rtl="0" algn="l">
              <a:lnSpc>
                <a:spcPct val="120000"/>
              </a:lnSpc>
              <a:spcBef>
                <a:spcPts val="0"/>
              </a:spcBef>
              <a:spcAft>
                <a:spcPts val="0"/>
              </a:spcAft>
              <a:buClr>
                <a:srgbClr val="0B1320"/>
              </a:buClr>
              <a:buSzPts val="3100"/>
              <a:buFont typeface="Roboto"/>
              <a:buChar char="●"/>
            </a:pPr>
            <a:r>
              <a:rPr lang="en-US" sz="3100">
                <a:solidFill>
                  <a:srgbClr val="0B1320"/>
                </a:solidFill>
                <a:latin typeface="Roboto"/>
                <a:ea typeface="Roboto"/>
                <a:cs typeface="Roboto"/>
                <a:sym typeface="Roboto"/>
              </a:rPr>
              <a:t>Limited data availability for years prior to 2022</a:t>
            </a:r>
            <a:endParaRPr sz="3100">
              <a:solidFill>
                <a:srgbClr val="0B1320"/>
              </a:solidFill>
              <a:latin typeface="Roboto"/>
              <a:ea typeface="Roboto"/>
              <a:cs typeface="Roboto"/>
              <a:sym typeface="Roboto"/>
            </a:endParaRPr>
          </a:p>
          <a:p>
            <a:pPr indent="-425450" lvl="0" marL="457200" marR="0" rtl="0" algn="l">
              <a:lnSpc>
                <a:spcPct val="120000"/>
              </a:lnSpc>
              <a:spcBef>
                <a:spcPts val="0"/>
              </a:spcBef>
              <a:spcAft>
                <a:spcPts val="0"/>
              </a:spcAft>
              <a:buClr>
                <a:srgbClr val="0B1320"/>
              </a:buClr>
              <a:buSzPts val="3100"/>
              <a:buFont typeface="Roboto"/>
              <a:buChar char="●"/>
            </a:pPr>
            <a:r>
              <a:rPr lang="en-US" sz="3100">
                <a:solidFill>
                  <a:srgbClr val="0B1320"/>
                </a:solidFill>
                <a:latin typeface="Roboto"/>
                <a:ea typeface="Roboto"/>
                <a:cs typeface="Roboto"/>
                <a:sym typeface="Roboto"/>
              </a:rPr>
              <a:t>Potential inspector bias present during inspection &amp; data collection process</a:t>
            </a:r>
            <a:endParaRPr sz="3100">
              <a:solidFill>
                <a:srgbClr val="0B1320"/>
              </a:solidFill>
              <a:latin typeface="Roboto"/>
              <a:ea typeface="Roboto"/>
              <a:cs typeface="Roboto"/>
              <a:sym typeface="Roboto"/>
            </a:endParaRPr>
          </a:p>
          <a:p>
            <a:pPr indent="-425450" lvl="0" marL="457200" rtl="0" algn="l">
              <a:lnSpc>
                <a:spcPct val="120000"/>
              </a:lnSpc>
              <a:spcBef>
                <a:spcPts val="0"/>
              </a:spcBef>
              <a:spcAft>
                <a:spcPts val="0"/>
              </a:spcAft>
              <a:buClr>
                <a:srgbClr val="0B1320"/>
              </a:buClr>
              <a:buSzPts val="3100"/>
              <a:buFont typeface="Roboto"/>
              <a:buChar char="●"/>
            </a:pPr>
            <a:r>
              <a:rPr b="1" i="1" lang="en-US" sz="3100">
                <a:solidFill>
                  <a:srgbClr val="0B1320"/>
                </a:solidFill>
                <a:latin typeface="Roboto"/>
                <a:ea typeface="Roboto"/>
                <a:cs typeface="Roboto"/>
                <a:sym typeface="Roboto"/>
              </a:rPr>
              <a:t>Limited understanding of severity of the violation: 1-5 rating of severity, but not listed in dataset</a:t>
            </a:r>
            <a:endParaRPr b="1" i="1" sz="3100">
              <a:solidFill>
                <a:srgbClr val="0B1320"/>
              </a:solidFill>
              <a:latin typeface="Roboto"/>
              <a:ea typeface="Roboto"/>
              <a:cs typeface="Roboto"/>
              <a:sym typeface="Roboto"/>
            </a:endParaRPr>
          </a:p>
          <a:p>
            <a:pPr indent="0" lvl="0" marL="457200" rtl="0" algn="l">
              <a:lnSpc>
                <a:spcPct val="120000"/>
              </a:lnSpc>
              <a:spcBef>
                <a:spcPts val="0"/>
              </a:spcBef>
              <a:spcAft>
                <a:spcPts val="0"/>
              </a:spcAft>
              <a:buNone/>
            </a:pPr>
            <a:r>
              <a:t/>
            </a:r>
            <a:endParaRPr b="1" i="1" sz="3100">
              <a:solidFill>
                <a:srgbClr val="0B1320"/>
              </a:solidFill>
              <a:latin typeface="Roboto"/>
              <a:ea typeface="Roboto"/>
              <a:cs typeface="Roboto"/>
              <a:sym typeface="Roboto"/>
            </a:endParaRPr>
          </a:p>
          <a:p>
            <a:pPr indent="0" lvl="0" marL="0" rtl="0" algn="l">
              <a:lnSpc>
                <a:spcPct val="120000"/>
              </a:lnSpc>
              <a:spcBef>
                <a:spcPts val="0"/>
              </a:spcBef>
              <a:spcAft>
                <a:spcPts val="0"/>
              </a:spcAft>
              <a:buNone/>
            </a:pPr>
            <a:r>
              <a:rPr b="1" i="1" lang="en-US" sz="3100">
                <a:solidFill>
                  <a:srgbClr val="0B1320"/>
                </a:solidFill>
                <a:latin typeface="Roboto"/>
                <a:ea typeface="Roboto"/>
                <a:cs typeface="Roboto"/>
                <a:sym typeface="Roboto"/>
              </a:rPr>
              <a:t>As a result, we decided to focus on understanding the severity of the violations by implementing clustering and penalized linear models to see how individual violations </a:t>
            </a:r>
            <a:endParaRPr b="1" i="1" sz="3100">
              <a:solidFill>
                <a:srgbClr val="0B1320"/>
              </a:solidFill>
              <a:latin typeface="Roboto"/>
              <a:ea typeface="Roboto"/>
              <a:cs typeface="Roboto"/>
              <a:sym typeface="Roboto"/>
            </a:endParaRPr>
          </a:p>
          <a:p>
            <a:pPr indent="0" lvl="0" marL="0" rtl="0" algn="l">
              <a:lnSpc>
                <a:spcPct val="120000"/>
              </a:lnSpc>
              <a:spcBef>
                <a:spcPts val="0"/>
              </a:spcBef>
              <a:spcAft>
                <a:spcPts val="0"/>
              </a:spcAft>
              <a:buNone/>
            </a:pPr>
            <a:r>
              <a:rPr b="1" i="1" lang="en-US" sz="3100">
                <a:solidFill>
                  <a:srgbClr val="0B1320"/>
                </a:solidFill>
                <a:latin typeface="Roboto"/>
                <a:ea typeface="Roboto"/>
                <a:cs typeface="Roboto"/>
                <a:sym typeface="Roboto"/>
              </a:rPr>
              <a:t>impact the restaurant inspection score. </a:t>
            </a:r>
            <a:endParaRPr sz="3100">
              <a:solidFill>
                <a:srgbClr val="0B1320"/>
              </a:solidFill>
              <a:latin typeface="Roboto"/>
              <a:ea typeface="Roboto"/>
              <a:cs typeface="Roboto"/>
              <a:sym typeface="Roboto"/>
            </a:endParaRPr>
          </a:p>
        </p:txBody>
      </p:sp>
      <p:pic>
        <p:nvPicPr>
          <p:cNvPr id="312" name="Google Shape;312;p21"/>
          <p:cNvPicPr preferRelativeResize="0"/>
          <p:nvPr/>
        </p:nvPicPr>
        <p:blipFill>
          <a:blip r:embed="rId3">
            <a:alphaModFix/>
          </a:blip>
          <a:stretch>
            <a:fillRect/>
          </a:stretch>
        </p:blipFill>
        <p:spPr>
          <a:xfrm>
            <a:off x="1405075" y="7008778"/>
            <a:ext cx="14646376" cy="2492550"/>
          </a:xfrm>
          <a:prstGeom prst="rect">
            <a:avLst/>
          </a:prstGeom>
          <a:noFill/>
          <a:ln>
            <a:noFill/>
          </a:ln>
        </p:spPr>
      </p:pic>
      <p:pic>
        <p:nvPicPr>
          <p:cNvPr id="313" name="Google Shape;313;p21"/>
          <p:cNvPicPr preferRelativeResize="0"/>
          <p:nvPr/>
        </p:nvPicPr>
        <p:blipFill>
          <a:blip r:embed="rId4">
            <a:alphaModFix/>
          </a:blip>
          <a:stretch>
            <a:fillRect/>
          </a:stretch>
        </p:blipFill>
        <p:spPr>
          <a:xfrm>
            <a:off x="16299425" y="9790249"/>
            <a:ext cx="1879011" cy="408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